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Roboto Medium"/>
      <p:regular r:id="rId35"/>
      <p:bold r:id="rId36"/>
      <p:italic r:id="rId37"/>
      <p:boldItalic r:id="rId38"/>
    </p:embeddedFont>
    <p:embeddedFont>
      <p:font typeface="Roboto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fntdata"/><Relationship Id="rId20" Type="http://schemas.openxmlformats.org/officeDocument/2006/relationships/slide" Target="slides/slide15.xml"/><Relationship Id="rId42" Type="http://schemas.openxmlformats.org/officeDocument/2006/relationships/font" Target="fonts/RobotoLight-boldItalic.fntdata"/><Relationship Id="rId41" Type="http://schemas.openxmlformats.org/officeDocument/2006/relationships/font" Target="fonts/RobotoLight-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schemas.openxmlformats.org/officeDocument/2006/relationships/font" Target="fonts/RobotoLight-regular.fnt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c2a8d59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c2a8d59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88ee6fcc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88ee6fcc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88ee6fcc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88ee6fcc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852f2f07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852f2f07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85cc62f39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85cc62f39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852f2f07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852f2f07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85cc62f3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85cc62f3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85cc62f3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85cc62f3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9174d792b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9174d792b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852f2f07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852f2f0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85cc62f3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85cc62f3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174d792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174d792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88ee6fcc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88ee6fcc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85cc62f39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85cc62f39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c85cc62f3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c85cc62f3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85cc62f3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85cc62f3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c85cc62f39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c85cc62f39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8c2a8d59e0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8c2a8d59e0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174d792b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174d792b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9174d792b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9174d792b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852f2f07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852f2f07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852f2f0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c852f2f0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85cc62f3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85cc62f3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85cc62f3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85cc62f3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85cc62f3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85cc62f3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684345" y="4700819"/>
            <a:ext cx="336900" cy="3183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a:blip r:embed="rId2">
            <a:alphaModFix/>
          </a:blip>
          <a:stretch>
            <a:fillRect/>
          </a:stretch>
        </p:blipFill>
        <p:spPr>
          <a:xfrm>
            <a:off x="8360400" y="64513"/>
            <a:ext cx="660851" cy="526250"/>
          </a:xfrm>
          <a:prstGeom prst="rect">
            <a:avLst/>
          </a:prstGeom>
          <a:noFill/>
          <a:ln>
            <a:noFill/>
          </a:ln>
        </p:spPr>
      </p:pic>
      <p:pic>
        <p:nvPicPr>
          <p:cNvPr id="53" name="Google Shape;53;p13"/>
          <p:cNvPicPr preferRelativeResize="0"/>
          <p:nvPr/>
        </p:nvPicPr>
        <p:blipFill>
          <a:blip r:embed="rId3">
            <a:alphaModFix/>
          </a:blip>
          <a:stretch>
            <a:fillRect/>
          </a:stretch>
        </p:blipFill>
        <p:spPr>
          <a:xfrm>
            <a:off x="7699550" y="174312"/>
            <a:ext cx="660850" cy="30666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TITLE_AND_BODY_1_1_1">
    <p:spTree>
      <p:nvGrpSpPr>
        <p:cNvPr id="54" name="Shape 54"/>
        <p:cNvGrpSpPr/>
        <p:nvPr/>
      </p:nvGrpSpPr>
      <p:grpSpPr>
        <a:xfrm>
          <a:off x="0" y="0"/>
          <a:ext cx="0" cy="0"/>
          <a:chOff x="0" y="0"/>
          <a:chExt cx="0" cy="0"/>
        </a:xfrm>
      </p:grpSpPr>
      <p:pic>
        <p:nvPicPr>
          <p:cNvPr id="55" name="Google Shape;55;p14"/>
          <p:cNvPicPr preferRelativeResize="0"/>
          <p:nvPr/>
        </p:nvPicPr>
        <p:blipFill>
          <a:blip r:embed="rId2">
            <a:alphaModFix/>
          </a:blip>
          <a:stretch>
            <a:fillRect/>
          </a:stretch>
        </p:blipFill>
        <p:spPr>
          <a:xfrm>
            <a:off x="8360400" y="174325"/>
            <a:ext cx="660850" cy="306668"/>
          </a:xfrm>
          <a:prstGeom prst="rect">
            <a:avLst/>
          </a:prstGeom>
          <a:noFill/>
          <a:ln>
            <a:noFill/>
          </a:ln>
        </p:spPr>
      </p:pic>
      <p:sp>
        <p:nvSpPr>
          <p:cNvPr id="56" name="Google Shape;56;p14"/>
          <p:cNvSpPr txBox="1"/>
          <p:nvPr>
            <p:ph idx="12" type="sldNum"/>
          </p:nvPr>
        </p:nvSpPr>
        <p:spPr>
          <a:xfrm>
            <a:off x="8684345" y="4700819"/>
            <a:ext cx="336900" cy="3183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1">
  <p:cSld name="TITLE_AND_BODY_1_1_1_1">
    <p:spTree>
      <p:nvGrpSpPr>
        <p:cNvPr id="57" name="Shape 57"/>
        <p:cNvGrpSpPr/>
        <p:nvPr/>
      </p:nvGrpSpPr>
      <p:grpSpPr>
        <a:xfrm>
          <a:off x="0" y="0"/>
          <a:ext cx="0" cy="0"/>
          <a:chOff x="0" y="0"/>
          <a:chExt cx="0" cy="0"/>
        </a:xfrm>
      </p:grpSpPr>
      <p:sp>
        <p:nvSpPr>
          <p:cNvPr id="58" name="Google Shape;58;p15"/>
          <p:cNvSpPr txBox="1"/>
          <p:nvPr>
            <p:ph idx="12" type="sldNum"/>
          </p:nvPr>
        </p:nvSpPr>
        <p:spPr>
          <a:xfrm>
            <a:off x="8684345" y="4700819"/>
            <a:ext cx="336900" cy="3183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9" name="Google Shape;59;p15"/>
          <p:cNvPicPr preferRelativeResize="0"/>
          <p:nvPr/>
        </p:nvPicPr>
        <p:blipFill>
          <a:blip r:embed="rId2">
            <a:alphaModFix/>
          </a:blip>
          <a:stretch>
            <a:fillRect/>
          </a:stretch>
        </p:blipFill>
        <p:spPr>
          <a:xfrm>
            <a:off x="8360400" y="64513"/>
            <a:ext cx="660851" cy="5262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TITLE_AND_BODY_1_1_2">
    <p:spTree>
      <p:nvGrpSpPr>
        <p:cNvPr id="60" name="Shape 60"/>
        <p:cNvGrpSpPr/>
        <p:nvPr/>
      </p:nvGrpSpPr>
      <p:grpSpPr>
        <a:xfrm>
          <a:off x="0" y="0"/>
          <a:ext cx="0" cy="0"/>
          <a:chOff x="0" y="0"/>
          <a:chExt cx="0" cy="0"/>
        </a:xfrm>
      </p:grpSpPr>
      <p:sp>
        <p:nvSpPr>
          <p:cNvPr id="61" name="Google Shape;61;p16"/>
          <p:cNvSpPr txBox="1"/>
          <p:nvPr>
            <p:ph idx="12" type="sldNum"/>
          </p:nvPr>
        </p:nvSpPr>
        <p:spPr>
          <a:xfrm>
            <a:off x="8684345" y="4700819"/>
            <a:ext cx="336900" cy="318300"/>
          </a:xfrm>
          <a:prstGeom prst="rect">
            <a:avLst/>
          </a:prstGeom>
          <a:noFill/>
          <a:ln>
            <a:noFill/>
          </a:ln>
        </p:spPr>
        <p:txBody>
          <a:bodyPr anchorCtr="0" anchor="ctr" bIns="91400" lIns="91400" spcFirstLastPara="1" rIns="91400" wrap="square" tIns="91400">
            <a:no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62" name="Google Shape;62;p16"/>
          <p:cNvPicPr preferRelativeResize="0"/>
          <p:nvPr/>
        </p:nvPicPr>
        <p:blipFill>
          <a:blip r:embed="rId2">
            <a:alphaModFix/>
          </a:blip>
          <a:stretch>
            <a:fillRect/>
          </a:stretch>
        </p:blipFill>
        <p:spPr>
          <a:xfrm>
            <a:off x="8360400" y="64513"/>
            <a:ext cx="660851" cy="526250"/>
          </a:xfrm>
          <a:prstGeom prst="rect">
            <a:avLst/>
          </a:prstGeom>
          <a:noFill/>
          <a:ln>
            <a:noFill/>
          </a:ln>
        </p:spPr>
      </p:pic>
      <p:sp>
        <p:nvSpPr>
          <p:cNvPr id="63" name="Google Shape;63;p16"/>
          <p:cNvSpPr txBox="1"/>
          <p:nvPr>
            <p:ph type="title"/>
          </p:nvPr>
        </p:nvSpPr>
        <p:spPr>
          <a:xfrm>
            <a:off x="1799400" y="580475"/>
            <a:ext cx="5545200" cy="487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2000">
                <a:latin typeface="Roboto"/>
                <a:ea typeface="Roboto"/>
                <a:cs typeface="Roboto"/>
                <a:sym typeface="Roboto"/>
              </a:defRPr>
            </a:lvl1pPr>
            <a:lvl2pPr lvl="1" rtl="0">
              <a:spcBef>
                <a:spcPts val="0"/>
              </a:spcBef>
              <a:spcAft>
                <a:spcPts val="0"/>
              </a:spcAft>
              <a:buNone/>
              <a:defRPr b="1" sz="2000"/>
            </a:lvl2pPr>
            <a:lvl3pPr lvl="2" rtl="0">
              <a:spcBef>
                <a:spcPts val="0"/>
              </a:spcBef>
              <a:spcAft>
                <a:spcPts val="0"/>
              </a:spcAft>
              <a:buNone/>
              <a:defRPr b="1" sz="2000"/>
            </a:lvl3pPr>
            <a:lvl4pPr lvl="3" rtl="0">
              <a:spcBef>
                <a:spcPts val="0"/>
              </a:spcBef>
              <a:spcAft>
                <a:spcPts val="0"/>
              </a:spcAft>
              <a:buNone/>
              <a:defRPr b="1" sz="2000"/>
            </a:lvl4pPr>
            <a:lvl5pPr lvl="4" rtl="0">
              <a:spcBef>
                <a:spcPts val="0"/>
              </a:spcBef>
              <a:spcAft>
                <a:spcPts val="0"/>
              </a:spcAft>
              <a:buNone/>
              <a:defRPr b="1" sz="2000"/>
            </a:lvl5pPr>
            <a:lvl6pPr lvl="5" rtl="0">
              <a:spcBef>
                <a:spcPts val="0"/>
              </a:spcBef>
              <a:spcAft>
                <a:spcPts val="0"/>
              </a:spcAft>
              <a:buNone/>
              <a:defRPr b="1" sz="2000"/>
            </a:lvl6pPr>
            <a:lvl7pPr lvl="6" rtl="0">
              <a:spcBef>
                <a:spcPts val="0"/>
              </a:spcBef>
              <a:spcAft>
                <a:spcPts val="0"/>
              </a:spcAft>
              <a:buNone/>
              <a:defRPr b="1" sz="2000"/>
            </a:lvl7pPr>
            <a:lvl8pPr lvl="7" rtl="0">
              <a:spcBef>
                <a:spcPts val="0"/>
              </a:spcBef>
              <a:spcAft>
                <a:spcPts val="0"/>
              </a:spcAft>
              <a:buNone/>
              <a:defRPr b="1" sz="2000"/>
            </a:lvl8pPr>
            <a:lvl9pPr lvl="8" rtl="0">
              <a:spcBef>
                <a:spcPts val="0"/>
              </a:spcBef>
              <a:spcAft>
                <a:spcPts val="0"/>
              </a:spcAft>
              <a:buNone/>
              <a:defRPr b="1" sz="2000"/>
            </a:lvl9pPr>
          </a:lstStyle>
          <a:p/>
        </p:txBody>
      </p:sp>
      <p:sp>
        <p:nvSpPr>
          <p:cNvPr id="64" name="Google Shape;64;p16"/>
          <p:cNvSpPr txBox="1"/>
          <p:nvPr>
            <p:ph idx="2" type="title"/>
          </p:nvPr>
        </p:nvSpPr>
        <p:spPr>
          <a:xfrm>
            <a:off x="1799400" y="1192950"/>
            <a:ext cx="5545200" cy="3430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200">
                <a:latin typeface="Roboto Light"/>
                <a:ea typeface="Roboto Light"/>
                <a:cs typeface="Roboto Light"/>
                <a:sym typeface="Roboto Light"/>
              </a:defRPr>
            </a:lvl1pPr>
            <a:lvl2pPr lvl="1" rtl="0">
              <a:spcBef>
                <a:spcPts val="0"/>
              </a:spcBef>
              <a:spcAft>
                <a:spcPts val="0"/>
              </a:spcAft>
              <a:buNone/>
              <a:defRPr sz="1200"/>
            </a:lvl2pPr>
            <a:lvl3pPr lvl="2" rtl="0">
              <a:spcBef>
                <a:spcPts val="0"/>
              </a:spcBef>
              <a:spcAft>
                <a:spcPts val="0"/>
              </a:spcAft>
              <a:buNone/>
              <a:defRPr sz="1200"/>
            </a:lvl3pPr>
            <a:lvl4pPr lvl="3" rtl="0">
              <a:spcBef>
                <a:spcPts val="0"/>
              </a:spcBef>
              <a:spcAft>
                <a:spcPts val="0"/>
              </a:spcAft>
              <a:buNone/>
              <a:defRPr sz="1200"/>
            </a:lvl4pPr>
            <a:lvl5pPr lvl="4" rtl="0">
              <a:spcBef>
                <a:spcPts val="0"/>
              </a:spcBef>
              <a:spcAft>
                <a:spcPts val="0"/>
              </a:spcAft>
              <a:buNone/>
              <a:defRPr sz="1200"/>
            </a:lvl5pPr>
            <a:lvl6pPr lvl="5" rtl="0">
              <a:spcBef>
                <a:spcPts val="0"/>
              </a:spcBef>
              <a:spcAft>
                <a:spcPts val="0"/>
              </a:spcAft>
              <a:buNone/>
              <a:defRPr sz="1200"/>
            </a:lvl6pPr>
            <a:lvl7pPr lvl="6" rtl="0">
              <a:spcBef>
                <a:spcPts val="0"/>
              </a:spcBef>
              <a:spcAft>
                <a:spcPts val="0"/>
              </a:spcAft>
              <a:buNone/>
              <a:defRPr sz="1200"/>
            </a:lvl7pPr>
            <a:lvl8pPr lvl="7" rtl="0">
              <a:spcBef>
                <a:spcPts val="0"/>
              </a:spcBef>
              <a:spcAft>
                <a:spcPts val="0"/>
              </a:spcAft>
              <a:buNone/>
              <a:defRPr sz="1200"/>
            </a:lvl8pPr>
            <a:lvl9pPr lvl="8" rtl="0">
              <a:spcBef>
                <a:spcPts val="0"/>
              </a:spcBef>
              <a:spcAft>
                <a:spcPts val="0"/>
              </a:spcAft>
              <a:buNone/>
              <a:defRPr sz="1200"/>
            </a:lvl9pPr>
          </a:lstStyle>
          <a:p/>
        </p:txBody>
      </p:sp>
      <p:sp>
        <p:nvSpPr>
          <p:cNvPr id="65" name="Google Shape;65;p16"/>
          <p:cNvSpPr txBox="1"/>
          <p:nvPr>
            <p:ph idx="3" type="title"/>
          </p:nvPr>
        </p:nvSpPr>
        <p:spPr>
          <a:xfrm>
            <a:off x="111950" y="116500"/>
            <a:ext cx="2206500" cy="2388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900">
                <a:latin typeface="Roboto"/>
                <a:ea typeface="Roboto"/>
                <a:cs typeface="Roboto"/>
                <a:sym typeface="Robot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7.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7"/>
          <p:cNvSpPr/>
          <p:nvPr/>
        </p:nvSpPr>
        <p:spPr>
          <a:xfrm>
            <a:off x="-11701" y="-44348"/>
            <a:ext cx="9167400" cy="5143500"/>
          </a:xfrm>
          <a:prstGeom prst="rect">
            <a:avLst/>
          </a:prstGeom>
          <a:solidFill>
            <a:srgbClr val="000000">
              <a:alpha val="18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17"/>
          <p:cNvCxnSpPr/>
          <p:nvPr/>
        </p:nvCxnSpPr>
        <p:spPr>
          <a:xfrm flipH="1">
            <a:off x="125" y="3558550"/>
            <a:ext cx="5570100" cy="1174800"/>
          </a:xfrm>
          <a:prstGeom prst="bentConnector3">
            <a:avLst>
              <a:gd fmla="val 50000" name="adj1"/>
            </a:avLst>
          </a:prstGeom>
          <a:noFill/>
          <a:ln cap="flat" cmpd="sng" w="38100">
            <a:solidFill>
              <a:srgbClr val="FFFFFF"/>
            </a:solidFill>
            <a:prstDash val="solid"/>
            <a:round/>
            <a:headEnd len="med" w="med" type="none"/>
            <a:tailEnd len="med" w="med" type="none"/>
          </a:ln>
        </p:spPr>
      </p:cxnSp>
      <p:cxnSp>
        <p:nvCxnSpPr>
          <p:cNvPr id="72" name="Google Shape;72;p17"/>
          <p:cNvCxnSpPr/>
          <p:nvPr/>
        </p:nvCxnSpPr>
        <p:spPr>
          <a:xfrm>
            <a:off x="5528875" y="3558550"/>
            <a:ext cx="3617100" cy="1129800"/>
          </a:xfrm>
          <a:prstGeom prst="bentConnector3">
            <a:avLst>
              <a:gd fmla="val 21852" name="adj1"/>
            </a:avLst>
          </a:prstGeom>
          <a:noFill/>
          <a:ln cap="flat" cmpd="sng" w="38100">
            <a:solidFill>
              <a:srgbClr val="FFFFFF"/>
            </a:solidFill>
            <a:prstDash val="solid"/>
            <a:round/>
            <a:headEnd len="med" w="med" type="none"/>
            <a:tailEnd len="med" w="med" type="none"/>
          </a:ln>
        </p:spPr>
      </p:cxnSp>
      <p:grpSp>
        <p:nvGrpSpPr>
          <p:cNvPr id="73" name="Google Shape;73;p17"/>
          <p:cNvGrpSpPr/>
          <p:nvPr/>
        </p:nvGrpSpPr>
        <p:grpSpPr>
          <a:xfrm>
            <a:off x="2479600" y="474350"/>
            <a:ext cx="4184799" cy="2794400"/>
            <a:chOff x="2479600" y="272150"/>
            <a:chExt cx="4184799" cy="2794400"/>
          </a:xfrm>
        </p:grpSpPr>
        <p:pic>
          <p:nvPicPr>
            <p:cNvPr id="74" name="Google Shape;74;p17"/>
            <p:cNvPicPr preferRelativeResize="0"/>
            <p:nvPr/>
          </p:nvPicPr>
          <p:blipFill rotWithShape="1">
            <a:blip r:embed="rId4">
              <a:alphaModFix/>
            </a:blip>
            <a:srcRect b="0" l="0" r="0" t="61534"/>
            <a:stretch/>
          </p:blipFill>
          <p:spPr>
            <a:xfrm>
              <a:off x="2479600" y="2513587"/>
              <a:ext cx="4184799" cy="552964"/>
            </a:xfrm>
            <a:prstGeom prst="rect">
              <a:avLst/>
            </a:prstGeom>
            <a:noFill/>
            <a:ln>
              <a:noFill/>
            </a:ln>
          </p:spPr>
        </p:pic>
        <p:pic>
          <p:nvPicPr>
            <p:cNvPr id="75" name="Google Shape;75;p17"/>
            <p:cNvPicPr preferRelativeResize="0"/>
            <p:nvPr/>
          </p:nvPicPr>
          <p:blipFill rotWithShape="1">
            <a:blip r:embed="rId5">
              <a:alphaModFix/>
            </a:blip>
            <a:srcRect b="25000" l="0" r="0" t="11159"/>
            <a:stretch/>
          </p:blipFill>
          <p:spPr>
            <a:xfrm>
              <a:off x="2735901" y="272150"/>
              <a:ext cx="3672197" cy="2344330"/>
            </a:xfrm>
            <a:prstGeom prst="rect">
              <a:avLst/>
            </a:prstGeom>
            <a:noFill/>
            <a:ln>
              <a:noFill/>
            </a:ln>
          </p:spPr>
        </p:pic>
      </p:grpSp>
      <p:sp>
        <p:nvSpPr>
          <p:cNvPr id="76" name="Google Shape;76;p17"/>
          <p:cNvSpPr txBox="1"/>
          <p:nvPr/>
        </p:nvSpPr>
        <p:spPr>
          <a:xfrm>
            <a:off x="2776800" y="3624525"/>
            <a:ext cx="3590400" cy="124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300">
                <a:solidFill>
                  <a:srgbClr val="FFFFFF"/>
                </a:solidFill>
                <a:latin typeface="Roboto Medium"/>
                <a:ea typeface="Roboto Medium"/>
                <a:cs typeface="Roboto Medium"/>
                <a:sym typeface="Roboto Medium"/>
              </a:rPr>
              <a:t>eHarmony Survey</a:t>
            </a:r>
            <a:endParaRPr sz="2300">
              <a:solidFill>
                <a:srgbClr val="FFFFFF"/>
              </a:solidFill>
              <a:latin typeface="Roboto Medium"/>
              <a:ea typeface="Roboto Medium"/>
              <a:cs typeface="Roboto Medium"/>
              <a:sym typeface="Roboto Medium"/>
            </a:endParaRPr>
          </a:p>
          <a:p>
            <a:pPr indent="0" lvl="0" marL="0" rtl="0" algn="ctr">
              <a:spcBef>
                <a:spcPts val="0"/>
              </a:spcBef>
              <a:spcAft>
                <a:spcPts val="0"/>
              </a:spcAft>
              <a:buNone/>
            </a:pPr>
            <a:r>
              <a:rPr lang="en-GB" sz="2000">
                <a:solidFill>
                  <a:srgbClr val="FFFFFF"/>
                </a:solidFill>
                <a:latin typeface="Roboto"/>
                <a:ea typeface="Roboto"/>
                <a:cs typeface="Roboto"/>
                <a:sym typeface="Roboto"/>
              </a:rPr>
              <a:t>2021</a:t>
            </a:r>
            <a:endParaRPr sz="20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DATING AS A SINGLE MOTHER</a:t>
            </a:r>
            <a:endParaRPr b="1" sz="900">
              <a:highlight>
                <a:srgbClr val="FFFFFF"/>
              </a:highlight>
              <a:latin typeface="Roboto"/>
              <a:ea typeface="Roboto"/>
              <a:cs typeface="Roboto"/>
              <a:sym typeface="Roboto"/>
            </a:endParaRPr>
          </a:p>
        </p:txBody>
      </p:sp>
      <p:pic>
        <p:nvPicPr>
          <p:cNvPr id="150" name="Google Shape;150;p26"/>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51" name="Google Shape;151;p26"/>
          <p:cNvSpPr txBox="1"/>
          <p:nvPr/>
        </p:nvSpPr>
        <p:spPr>
          <a:xfrm>
            <a:off x="1331100" y="4668000"/>
            <a:ext cx="648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To what extent do you agree or disagree with the following statements? “Single mothers have a harder time dating than single fathers”</a:t>
            </a:r>
            <a:endParaRPr sz="900">
              <a:latin typeface="Roboto Light"/>
              <a:ea typeface="Roboto Light"/>
              <a:cs typeface="Roboto Light"/>
              <a:sym typeface="Roboto Light"/>
            </a:endParaRPr>
          </a:p>
        </p:txBody>
      </p:sp>
      <p:sp>
        <p:nvSpPr>
          <p:cNvPr id="152" name="Google Shape;152;p26"/>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There was an overall sentiment that dating for single mothers is harder than for single fathers, with more than three in five strongly agreeing that this is the case, and 87% agreeing overall.</a:t>
            </a:r>
            <a:endParaRPr sz="1200">
              <a:latin typeface="Roboto Light"/>
              <a:ea typeface="Roboto Light"/>
              <a:cs typeface="Roboto Light"/>
              <a:sym typeface="Roboto Light"/>
            </a:endParaRPr>
          </a:p>
        </p:txBody>
      </p:sp>
      <p:pic>
        <p:nvPicPr>
          <p:cNvPr id="153" name="Google Shape;153;p26" title="Chart"/>
          <p:cNvPicPr preferRelativeResize="0"/>
          <p:nvPr/>
        </p:nvPicPr>
        <p:blipFill>
          <a:blip r:embed="rId4">
            <a:alphaModFix/>
          </a:blip>
          <a:stretch>
            <a:fillRect/>
          </a:stretch>
        </p:blipFill>
        <p:spPr>
          <a:xfrm>
            <a:off x="152400" y="985300"/>
            <a:ext cx="5131200" cy="31727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ATTITUDES TO SINGLE MOTHERS</a:t>
            </a:r>
            <a:endParaRPr b="1" sz="900">
              <a:highlight>
                <a:srgbClr val="FFFFFF"/>
              </a:highlight>
              <a:latin typeface="Roboto"/>
              <a:ea typeface="Roboto"/>
              <a:cs typeface="Roboto"/>
              <a:sym typeface="Roboto"/>
            </a:endParaRPr>
          </a:p>
        </p:txBody>
      </p:sp>
      <p:pic>
        <p:nvPicPr>
          <p:cNvPr id="159" name="Google Shape;159;p27"/>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60" name="Google Shape;160;p27"/>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Which, if any, of the following issues have you encountered when using online dating platforms? Please tick all that apply.</a:t>
            </a:r>
            <a:endParaRPr sz="900">
              <a:latin typeface="Roboto Light"/>
              <a:ea typeface="Roboto Light"/>
              <a:cs typeface="Roboto Light"/>
              <a:sym typeface="Roboto Light"/>
            </a:endParaRPr>
          </a:p>
        </p:txBody>
      </p:sp>
      <p:sp>
        <p:nvSpPr>
          <p:cNvPr id="161" name="Google Shape;161;p27"/>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Around one fifth (21%) of those who had used dating apps as a single parent reported experiencing  matches being negative when discovering that they’re a single mum.</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This negativity was experienced by 33% of those with a child under 5, and 40% of those aged under 35.</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Those under 35 are also </a:t>
            </a:r>
            <a:r>
              <a:rPr b="1" lang="en-GB" sz="1200">
                <a:latin typeface="Roboto"/>
                <a:ea typeface="Roboto"/>
                <a:cs typeface="Roboto"/>
                <a:sym typeface="Roboto"/>
              </a:rPr>
              <a:t>more likely to report being typecast as a single mum rather than </a:t>
            </a:r>
            <a:r>
              <a:rPr b="1" lang="en-GB" sz="1200">
                <a:latin typeface="Roboto"/>
                <a:ea typeface="Roboto"/>
                <a:cs typeface="Roboto"/>
                <a:sym typeface="Roboto"/>
              </a:rPr>
              <a:t>an</a:t>
            </a:r>
            <a:r>
              <a:rPr b="1" lang="en-GB" sz="1200">
                <a:latin typeface="Roboto"/>
                <a:ea typeface="Roboto"/>
                <a:cs typeface="Roboto"/>
                <a:sym typeface="Roboto"/>
              </a:rPr>
              <a:t> </a:t>
            </a:r>
            <a:r>
              <a:rPr b="1" lang="en-GB" sz="1200">
                <a:latin typeface="Roboto"/>
                <a:ea typeface="Roboto"/>
                <a:cs typeface="Roboto"/>
                <a:sym typeface="Roboto"/>
              </a:rPr>
              <a:t>individual</a:t>
            </a:r>
            <a:r>
              <a:rPr lang="en-GB" sz="1200">
                <a:latin typeface="Roboto Light"/>
                <a:ea typeface="Roboto Light"/>
                <a:cs typeface="Roboto Light"/>
                <a:sym typeface="Roboto Light"/>
              </a:rPr>
              <a:t> by potential partners (36% vs 15% for those over 35). </a:t>
            </a:r>
            <a:endParaRPr sz="1200">
              <a:latin typeface="Roboto Light"/>
              <a:ea typeface="Roboto Light"/>
              <a:cs typeface="Roboto Light"/>
              <a:sym typeface="Roboto Light"/>
            </a:endParaRPr>
          </a:p>
        </p:txBody>
      </p:sp>
      <p:pic>
        <p:nvPicPr>
          <p:cNvPr id="162" name="Google Shape;162;p27" title="Chart"/>
          <p:cNvPicPr preferRelativeResize="0"/>
          <p:nvPr/>
        </p:nvPicPr>
        <p:blipFill>
          <a:blip r:embed="rId4">
            <a:alphaModFix/>
          </a:blip>
          <a:stretch>
            <a:fillRect/>
          </a:stretch>
        </p:blipFill>
        <p:spPr>
          <a:xfrm>
            <a:off x="152400" y="909100"/>
            <a:ext cx="5131200" cy="317279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8"/>
          <p:cNvSpPr/>
          <p:nvPr/>
        </p:nvSpPr>
        <p:spPr>
          <a:xfrm>
            <a:off x="-11700" y="2"/>
            <a:ext cx="9167400" cy="5143500"/>
          </a:xfrm>
          <a:prstGeom prst="rect">
            <a:avLst/>
          </a:prstGeom>
          <a:solidFill>
            <a:srgbClr val="000000">
              <a:alpha val="18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txBox="1"/>
          <p:nvPr/>
        </p:nvSpPr>
        <p:spPr>
          <a:xfrm>
            <a:off x="1357375" y="1956475"/>
            <a:ext cx="6601800" cy="107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rgbClr val="FFFFFF"/>
                </a:solidFill>
                <a:latin typeface="Roboto"/>
                <a:ea typeface="Roboto"/>
                <a:cs typeface="Roboto"/>
                <a:sym typeface="Roboto"/>
              </a:rPr>
              <a:t>DATING WITH CHILDREN</a:t>
            </a:r>
            <a:endParaRPr b="1" sz="5000">
              <a:solidFill>
                <a:srgbClr val="FFFFFF"/>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9"/>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74" name="Google Shape;174;p29"/>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Roboto"/>
                <a:ea typeface="Roboto"/>
                <a:cs typeface="Roboto"/>
                <a:sym typeface="Roboto"/>
              </a:rPr>
              <a:t>DATING WITH CHILDREN</a:t>
            </a:r>
            <a:endParaRPr b="1" sz="900">
              <a:latin typeface="Roboto"/>
              <a:ea typeface="Roboto"/>
              <a:cs typeface="Roboto"/>
              <a:sym typeface="Roboto"/>
            </a:endParaRPr>
          </a:p>
        </p:txBody>
      </p:sp>
      <p:grpSp>
        <p:nvGrpSpPr>
          <p:cNvPr id="175" name="Google Shape;175;p29"/>
          <p:cNvGrpSpPr/>
          <p:nvPr/>
        </p:nvGrpSpPr>
        <p:grpSpPr>
          <a:xfrm>
            <a:off x="3886549" y="998474"/>
            <a:ext cx="1394303" cy="3146552"/>
            <a:chOff x="3886549" y="1043950"/>
            <a:chExt cx="1394303" cy="3146552"/>
          </a:xfrm>
        </p:grpSpPr>
        <p:pic>
          <p:nvPicPr>
            <p:cNvPr id="176" name="Google Shape;176;p29"/>
            <p:cNvPicPr preferRelativeResize="0"/>
            <p:nvPr/>
          </p:nvPicPr>
          <p:blipFill>
            <a:blip r:embed="rId4">
              <a:alphaModFix/>
            </a:blip>
            <a:stretch>
              <a:fillRect/>
            </a:stretch>
          </p:blipFill>
          <p:spPr>
            <a:xfrm rot="10800000">
              <a:off x="3886549" y="1043950"/>
              <a:ext cx="1394303" cy="936752"/>
            </a:xfrm>
            <a:prstGeom prst="rect">
              <a:avLst/>
            </a:prstGeom>
            <a:noFill/>
            <a:ln>
              <a:noFill/>
            </a:ln>
          </p:spPr>
        </p:pic>
        <p:pic>
          <p:nvPicPr>
            <p:cNvPr id="177" name="Google Shape;177;p29"/>
            <p:cNvPicPr preferRelativeResize="0"/>
            <p:nvPr/>
          </p:nvPicPr>
          <p:blipFill>
            <a:blip r:embed="rId4">
              <a:alphaModFix/>
            </a:blip>
            <a:stretch>
              <a:fillRect/>
            </a:stretch>
          </p:blipFill>
          <p:spPr>
            <a:xfrm>
              <a:off x="3886549" y="3253750"/>
              <a:ext cx="1394303" cy="936752"/>
            </a:xfrm>
            <a:prstGeom prst="rect">
              <a:avLst/>
            </a:prstGeom>
            <a:noFill/>
            <a:ln>
              <a:noFill/>
            </a:ln>
          </p:spPr>
        </p:pic>
      </p:grpSp>
      <p:sp>
        <p:nvSpPr>
          <p:cNvPr id="178" name="Google Shape;178;p29"/>
          <p:cNvSpPr txBox="1"/>
          <p:nvPr/>
        </p:nvSpPr>
        <p:spPr>
          <a:xfrm>
            <a:off x="702600" y="1833000"/>
            <a:ext cx="7738800" cy="147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061A1"/>
                </a:solidFill>
                <a:latin typeface="Roboto"/>
                <a:ea typeface="Roboto"/>
                <a:cs typeface="Roboto"/>
                <a:sym typeface="Roboto"/>
              </a:rPr>
              <a:t>Now I’ve met someone there is a huge dynamic to manage with introducing my kids</a:t>
            </a:r>
            <a:endParaRPr sz="2600"/>
          </a:p>
        </p:txBody>
      </p:sp>
      <p:sp>
        <p:nvSpPr>
          <p:cNvPr id="179" name="Google Shape;179;p29"/>
          <p:cNvSpPr txBox="1"/>
          <p:nvPr/>
        </p:nvSpPr>
        <p:spPr>
          <a:xfrm>
            <a:off x="7104475" y="4672000"/>
            <a:ext cx="19782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GB" sz="1300">
                <a:latin typeface="Roboto"/>
                <a:ea typeface="Roboto"/>
                <a:cs typeface="Roboto"/>
                <a:sym typeface="Roboto"/>
              </a:rPr>
              <a:t>Mumsnet user</a:t>
            </a:r>
            <a:endParaRPr sz="130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STEPS WHEN DATING WITH CHILDREN</a:t>
            </a:r>
            <a:endParaRPr b="1" sz="900">
              <a:highlight>
                <a:srgbClr val="FFFFFF"/>
              </a:highlight>
              <a:latin typeface="Roboto"/>
              <a:ea typeface="Roboto"/>
              <a:cs typeface="Roboto"/>
              <a:sym typeface="Roboto"/>
            </a:endParaRPr>
          </a:p>
        </p:txBody>
      </p:sp>
      <p:pic>
        <p:nvPicPr>
          <p:cNvPr id="185" name="Google Shape;185;p30"/>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86" name="Google Shape;186;p30"/>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Please consider that you're dating someone new. At which point would you plan to take each of the following steps?</a:t>
            </a:r>
            <a:endParaRPr sz="900">
              <a:latin typeface="Roboto Light"/>
              <a:ea typeface="Roboto Light"/>
              <a:cs typeface="Roboto Light"/>
              <a:sym typeface="Roboto Light"/>
            </a:endParaRPr>
          </a:p>
        </p:txBody>
      </p:sp>
      <p:sp>
        <p:nvSpPr>
          <p:cNvPr id="187" name="Google Shape;187;p30"/>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While</a:t>
            </a:r>
            <a:r>
              <a:rPr lang="en-GB" sz="1200">
                <a:latin typeface="Roboto Light"/>
                <a:ea typeface="Roboto Light"/>
                <a:cs typeface="Roboto Light"/>
                <a:sym typeface="Roboto Light"/>
              </a:rPr>
              <a:t> most single mums indicated that they would mention that they have children early on (usually before first </a:t>
            </a:r>
            <a:r>
              <a:rPr lang="en-GB" sz="1200">
                <a:latin typeface="Roboto Light"/>
                <a:ea typeface="Roboto Light"/>
                <a:cs typeface="Roboto Light"/>
                <a:sym typeface="Roboto Light"/>
              </a:rPr>
              <a:t>meeting</a:t>
            </a:r>
            <a:r>
              <a:rPr lang="en-GB" sz="1200">
                <a:latin typeface="Roboto Light"/>
                <a:ea typeface="Roboto Light"/>
                <a:cs typeface="Roboto Light"/>
                <a:sym typeface="Roboto Light"/>
              </a:rPr>
              <a:t>), many indicated that they would be </a:t>
            </a:r>
            <a:r>
              <a:rPr b="1" lang="en-GB" sz="1200">
                <a:latin typeface="Roboto"/>
                <a:ea typeface="Roboto"/>
                <a:cs typeface="Roboto"/>
                <a:sym typeface="Roboto"/>
              </a:rPr>
              <a:t>more reluctant to talk about their children </a:t>
            </a:r>
            <a:r>
              <a:rPr lang="en-GB" sz="1200">
                <a:latin typeface="Roboto Light"/>
                <a:ea typeface="Roboto Light"/>
                <a:cs typeface="Roboto Light"/>
                <a:sym typeface="Roboto Light"/>
              </a:rPr>
              <a:t>with a date or new partner.</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Hesitancy</a:t>
            </a:r>
            <a:r>
              <a:rPr lang="en-GB" sz="1200">
                <a:latin typeface="Roboto Light"/>
                <a:ea typeface="Roboto Light"/>
                <a:cs typeface="Roboto Light"/>
                <a:sym typeface="Roboto Light"/>
              </a:rPr>
              <a:t> transferred to a new partner meeting children for many, with</a:t>
            </a:r>
            <a:r>
              <a:rPr b="1" lang="en-GB" sz="1200">
                <a:latin typeface="Roboto"/>
                <a:ea typeface="Roboto"/>
                <a:cs typeface="Roboto"/>
                <a:sym typeface="Roboto"/>
              </a:rPr>
              <a:t> between six and 12 months being the most commonly selected time frame for introducing children to a new partner</a:t>
            </a:r>
            <a:r>
              <a:rPr lang="en-GB" sz="1200">
                <a:latin typeface="Roboto Light"/>
                <a:ea typeface="Roboto Light"/>
                <a:cs typeface="Roboto Light"/>
                <a:sym typeface="Roboto Light"/>
              </a:rPr>
              <a:t> (40%).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2% suggested that they would never plan to introduce their children to a new </a:t>
            </a:r>
            <a:r>
              <a:rPr lang="en-GB" sz="1200">
                <a:latin typeface="Roboto Light"/>
                <a:ea typeface="Roboto Light"/>
                <a:cs typeface="Roboto Light"/>
                <a:sym typeface="Roboto Light"/>
              </a:rPr>
              <a:t>partner and 14% said that they would want this to be after a year or more. </a:t>
            </a:r>
            <a:endParaRPr sz="1200">
              <a:latin typeface="Roboto Light"/>
              <a:ea typeface="Roboto Light"/>
              <a:cs typeface="Roboto Light"/>
              <a:sym typeface="Roboto Light"/>
            </a:endParaRPr>
          </a:p>
        </p:txBody>
      </p:sp>
      <p:pic>
        <p:nvPicPr>
          <p:cNvPr id="188" name="Google Shape;188;p30" title="Chart"/>
          <p:cNvPicPr preferRelativeResize="0"/>
          <p:nvPr/>
        </p:nvPicPr>
        <p:blipFill>
          <a:blip r:embed="rId4">
            <a:alphaModFix/>
          </a:blip>
          <a:stretch>
            <a:fillRect/>
          </a:stretch>
        </p:blipFill>
        <p:spPr>
          <a:xfrm>
            <a:off x="115650" y="879850"/>
            <a:ext cx="5131200" cy="39693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SPEAKING ABOUT CHILDREN WHEN DATING</a:t>
            </a:r>
            <a:endParaRPr b="1" sz="900">
              <a:highlight>
                <a:srgbClr val="FFFFFF"/>
              </a:highlight>
              <a:latin typeface="Roboto"/>
              <a:ea typeface="Roboto"/>
              <a:cs typeface="Roboto"/>
              <a:sym typeface="Roboto"/>
            </a:endParaRPr>
          </a:p>
        </p:txBody>
      </p:sp>
      <p:pic>
        <p:nvPicPr>
          <p:cNvPr id="194" name="Google Shape;194;p31"/>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95" name="Google Shape;195;p31"/>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Thinking about dating and relationships, to what extent do you agree or disagree with each of the following statements?</a:t>
            </a:r>
            <a:endParaRPr sz="900">
              <a:latin typeface="Roboto Light"/>
              <a:ea typeface="Roboto Light"/>
              <a:cs typeface="Roboto Light"/>
              <a:sym typeface="Roboto Light"/>
            </a:endParaRPr>
          </a:p>
        </p:txBody>
      </p:sp>
      <p:sp>
        <p:nvSpPr>
          <p:cNvPr id="196" name="Google Shape;196;p31"/>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Three quarters (75%) of those with online dating profiles say that they mention they have children on their profile. Some say that this is because they </a:t>
            </a:r>
            <a:r>
              <a:rPr b="1" lang="en-GB" sz="1200">
                <a:latin typeface="Roboto"/>
                <a:ea typeface="Roboto"/>
                <a:cs typeface="Roboto"/>
                <a:sym typeface="Roboto"/>
              </a:rPr>
              <a:t>don’t want to waste time speaking to potential partners who wo</a:t>
            </a:r>
            <a:r>
              <a:rPr b="1" lang="en-GB" sz="1200">
                <a:latin typeface="Roboto"/>
                <a:ea typeface="Roboto"/>
                <a:cs typeface="Roboto"/>
                <a:sym typeface="Roboto"/>
              </a:rPr>
              <a:t>uld be put off when they discover they have children</a:t>
            </a:r>
            <a:r>
              <a:rPr lang="en-GB" sz="1200">
                <a:latin typeface="Roboto Light"/>
                <a:ea typeface="Roboto Light"/>
                <a:cs typeface="Roboto Light"/>
                <a:sym typeface="Roboto Light"/>
              </a:rPr>
              <a:t>: </a:t>
            </a:r>
            <a:r>
              <a:rPr lang="en-GB" sz="1200">
                <a:latin typeface="Roboto Light"/>
                <a:ea typeface="Roboto Light"/>
                <a:cs typeface="Roboto Light"/>
                <a:sym typeface="Roboto Light"/>
              </a:rPr>
              <a:t>something two thirds (67%) of respondents say they feel has happened to them.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Half (51%) of </a:t>
            </a:r>
            <a:r>
              <a:rPr lang="en-GB" sz="1200">
                <a:latin typeface="Roboto Light"/>
                <a:ea typeface="Roboto Light"/>
                <a:cs typeface="Roboto Light"/>
                <a:sym typeface="Roboto Light"/>
              </a:rPr>
              <a:t>respondents said</a:t>
            </a:r>
            <a:r>
              <a:rPr lang="en-GB" sz="1200">
                <a:latin typeface="Roboto Light"/>
                <a:ea typeface="Roboto Light"/>
                <a:cs typeface="Roboto Light"/>
                <a:sym typeface="Roboto Light"/>
              </a:rPr>
              <a:t> </a:t>
            </a:r>
            <a:r>
              <a:rPr lang="en-GB" sz="1200">
                <a:latin typeface="Roboto Light"/>
                <a:ea typeface="Roboto Light"/>
                <a:cs typeface="Roboto Light"/>
                <a:sym typeface="Roboto Light"/>
              </a:rPr>
              <a:t>that</a:t>
            </a:r>
            <a:r>
              <a:rPr lang="en-GB" sz="1200">
                <a:latin typeface="Roboto Light"/>
                <a:ea typeface="Roboto Light"/>
                <a:cs typeface="Roboto Light"/>
                <a:sym typeface="Roboto Light"/>
              </a:rPr>
              <a:t> they</a:t>
            </a:r>
            <a:r>
              <a:rPr b="1" lang="en-GB" sz="1200">
                <a:latin typeface="Roboto"/>
                <a:ea typeface="Roboto"/>
                <a:cs typeface="Roboto"/>
                <a:sym typeface="Roboto"/>
              </a:rPr>
              <a:t> worry about how much they should talk about their children</a:t>
            </a:r>
            <a:r>
              <a:rPr lang="en-GB" sz="1200">
                <a:latin typeface="Roboto Light"/>
                <a:ea typeface="Roboto Light"/>
                <a:cs typeface="Roboto Light"/>
                <a:sym typeface="Roboto Light"/>
              </a:rPr>
              <a:t> to a date or a new partner. </a:t>
            </a:r>
            <a:endParaRPr sz="1200">
              <a:latin typeface="Roboto Light"/>
              <a:ea typeface="Roboto Light"/>
              <a:cs typeface="Roboto Light"/>
              <a:sym typeface="Roboto Light"/>
            </a:endParaRPr>
          </a:p>
        </p:txBody>
      </p:sp>
      <p:pic>
        <p:nvPicPr>
          <p:cNvPr id="197" name="Google Shape;197;p31" title="Chart"/>
          <p:cNvPicPr preferRelativeResize="0"/>
          <p:nvPr/>
        </p:nvPicPr>
        <p:blipFill>
          <a:blip r:embed="rId4">
            <a:alphaModFix/>
          </a:blip>
          <a:stretch>
            <a:fillRect/>
          </a:stretch>
        </p:blipFill>
        <p:spPr>
          <a:xfrm>
            <a:off x="170775" y="991075"/>
            <a:ext cx="5131200" cy="33267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CHILDREN’S IMPACT ON DATING</a:t>
            </a:r>
            <a:endParaRPr b="1" sz="900">
              <a:highlight>
                <a:srgbClr val="FFFFFF"/>
              </a:highlight>
              <a:latin typeface="Roboto"/>
              <a:ea typeface="Roboto"/>
              <a:cs typeface="Roboto"/>
              <a:sym typeface="Roboto"/>
            </a:endParaRPr>
          </a:p>
        </p:txBody>
      </p:sp>
      <p:pic>
        <p:nvPicPr>
          <p:cNvPr id="203" name="Google Shape;203;p32"/>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04" name="Google Shape;204;p32"/>
          <p:cNvSpPr txBox="1"/>
          <p:nvPr/>
        </p:nvSpPr>
        <p:spPr>
          <a:xfrm>
            <a:off x="1118100" y="4668000"/>
            <a:ext cx="6907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Thinking about dating and relationships, to what extent do you agree or disagree with each of the following statements?; Q: Which, if any, of the following have you experienced when dating as a single parent?</a:t>
            </a:r>
            <a:endParaRPr sz="900">
              <a:latin typeface="Roboto Light"/>
              <a:ea typeface="Roboto Light"/>
              <a:cs typeface="Roboto Light"/>
              <a:sym typeface="Roboto Light"/>
            </a:endParaRPr>
          </a:p>
        </p:txBody>
      </p:sp>
      <p:sp>
        <p:nvSpPr>
          <p:cNvPr id="205" name="Google Shape;205;p32"/>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Around 2 out of 5 (38%) single mums said that they want to wait until their children are older to date so that it’s easier for their children to adapt, and a quarter (23%) said that they want to wait because it could put potential partners off, </a:t>
            </a:r>
            <a:r>
              <a:rPr b="1" lang="en-GB" sz="1200">
                <a:latin typeface="Roboto"/>
                <a:ea typeface="Roboto"/>
                <a:cs typeface="Roboto"/>
                <a:sym typeface="Roboto"/>
              </a:rPr>
              <a:t>but this didn’t differ significantly based on the age of respondent’s children.</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1 out of 5 (22%) say that they have experienced their child finding it difficult or not wanting them to date. This was </a:t>
            </a:r>
            <a:r>
              <a:rPr lang="en-GB" sz="1200">
                <a:latin typeface="Roboto Light"/>
                <a:ea typeface="Roboto Light"/>
                <a:cs typeface="Roboto Light"/>
                <a:sym typeface="Roboto Light"/>
              </a:rPr>
              <a:t>significantly more likely for those with older children, reported by 30% of those with a child aged 13 to 17 and 37% of those with an adult child. </a:t>
            </a:r>
            <a:r>
              <a:rPr lang="en-GB" sz="1200">
                <a:latin typeface="Roboto Light"/>
                <a:ea typeface="Roboto Light"/>
                <a:cs typeface="Roboto Light"/>
                <a:sym typeface="Roboto Light"/>
              </a:rPr>
              <a:t> </a:t>
            </a:r>
            <a:endParaRPr sz="1200">
              <a:latin typeface="Roboto Light"/>
              <a:ea typeface="Roboto Light"/>
              <a:cs typeface="Roboto Light"/>
              <a:sym typeface="Roboto Light"/>
            </a:endParaRPr>
          </a:p>
        </p:txBody>
      </p:sp>
      <p:pic>
        <p:nvPicPr>
          <p:cNvPr id="206" name="Google Shape;206;p32" title="Chart"/>
          <p:cNvPicPr preferRelativeResize="0"/>
          <p:nvPr/>
        </p:nvPicPr>
        <p:blipFill>
          <a:blip r:embed="rId4">
            <a:alphaModFix/>
          </a:blip>
          <a:stretch>
            <a:fillRect/>
          </a:stretch>
        </p:blipFill>
        <p:spPr>
          <a:xfrm>
            <a:off x="467425" y="546825"/>
            <a:ext cx="4104576" cy="2024926"/>
          </a:xfrm>
          <a:prstGeom prst="rect">
            <a:avLst/>
          </a:prstGeom>
          <a:noFill/>
          <a:ln>
            <a:noFill/>
          </a:ln>
        </p:spPr>
      </p:pic>
      <p:pic>
        <p:nvPicPr>
          <p:cNvPr id="207" name="Google Shape;207;p32" title="Chart"/>
          <p:cNvPicPr preferRelativeResize="0"/>
          <p:nvPr/>
        </p:nvPicPr>
        <p:blipFill>
          <a:blip r:embed="rId5">
            <a:alphaModFix/>
          </a:blip>
          <a:stretch>
            <a:fillRect/>
          </a:stretch>
        </p:blipFill>
        <p:spPr>
          <a:xfrm>
            <a:off x="467425" y="2418699"/>
            <a:ext cx="4374300" cy="2332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33"/>
          <p:cNvSpPr/>
          <p:nvPr/>
        </p:nvSpPr>
        <p:spPr>
          <a:xfrm>
            <a:off x="-11700" y="2"/>
            <a:ext cx="9167400" cy="5143500"/>
          </a:xfrm>
          <a:prstGeom prst="rect">
            <a:avLst/>
          </a:prstGeom>
          <a:solidFill>
            <a:srgbClr val="000000">
              <a:alpha val="18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txBox="1"/>
          <p:nvPr/>
        </p:nvSpPr>
        <p:spPr>
          <a:xfrm>
            <a:off x="1370250" y="1904975"/>
            <a:ext cx="6601800" cy="107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rgbClr val="FFFFFF"/>
                </a:solidFill>
                <a:latin typeface="Roboto"/>
                <a:ea typeface="Roboto"/>
                <a:cs typeface="Roboto"/>
                <a:sym typeface="Roboto"/>
              </a:rPr>
              <a:t>DATING DURING COVID</a:t>
            </a:r>
            <a:endParaRPr b="1" sz="50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EXPERIENCES OF DATING DURING COVID</a:t>
            </a:r>
            <a:endParaRPr b="1" sz="900">
              <a:highlight>
                <a:srgbClr val="FFFFFF"/>
              </a:highlight>
              <a:latin typeface="Roboto"/>
              <a:ea typeface="Roboto"/>
              <a:cs typeface="Roboto"/>
              <a:sym typeface="Roboto"/>
            </a:endParaRPr>
          </a:p>
        </p:txBody>
      </p:sp>
      <p:pic>
        <p:nvPicPr>
          <p:cNvPr id="219" name="Google Shape;219;p34"/>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20" name="Google Shape;220;p34"/>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Thinking about the Covid-19 pandemic, which (if any) of the following statements apply to you? Please select all that apply</a:t>
            </a:r>
            <a:endParaRPr sz="900">
              <a:latin typeface="Roboto Light"/>
              <a:ea typeface="Roboto Light"/>
              <a:cs typeface="Roboto Light"/>
              <a:sym typeface="Roboto Light"/>
            </a:endParaRPr>
          </a:p>
        </p:txBody>
      </p:sp>
      <p:sp>
        <p:nvSpPr>
          <p:cNvPr id="221" name="Google Shape;221;p34"/>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Mums </a:t>
            </a:r>
            <a:r>
              <a:rPr lang="en-GB" sz="1200">
                <a:latin typeface="Roboto Light"/>
                <a:ea typeface="Roboto Light"/>
                <a:cs typeface="Roboto Light"/>
                <a:sym typeface="Roboto Light"/>
              </a:rPr>
              <a:t>reported mixed approaches to dating during the pandemic, with 38% saying that they have used online dating (whether for the first time or continued) during the pandemic, while 33% completely stopped looking for a partner during the pandemic.</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Almost 2 in 5 (39%) said that being single during the pandemic has driven home how much they would like a partner, but a third (34%) say that</a:t>
            </a:r>
            <a:r>
              <a:rPr b="1" lang="en-GB" sz="1200">
                <a:latin typeface="Roboto"/>
                <a:ea typeface="Roboto"/>
                <a:cs typeface="Roboto"/>
                <a:sym typeface="Roboto"/>
              </a:rPr>
              <a:t> having their child around all the time has made it more difficult </a:t>
            </a:r>
            <a:r>
              <a:rPr lang="en-GB" sz="1200">
                <a:latin typeface="Roboto Light"/>
                <a:ea typeface="Roboto Light"/>
                <a:cs typeface="Roboto Light"/>
                <a:sym typeface="Roboto Light"/>
              </a:rPr>
              <a:t>to seek out a new relationship.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p:txBody>
      </p:sp>
      <p:pic>
        <p:nvPicPr>
          <p:cNvPr id="222" name="Google Shape;222;p34" title="Chart"/>
          <p:cNvPicPr preferRelativeResize="0"/>
          <p:nvPr/>
        </p:nvPicPr>
        <p:blipFill rotWithShape="1">
          <a:blip r:embed="rId4">
            <a:alphaModFix/>
          </a:blip>
          <a:srcRect b="3843" l="0" r="0" t="4865"/>
          <a:stretch/>
        </p:blipFill>
        <p:spPr>
          <a:xfrm>
            <a:off x="228600" y="514575"/>
            <a:ext cx="4239276" cy="4353875"/>
          </a:xfrm>
          <a:prstGeom prst="rect">
            <a:avLst/>
          </a:prstGeom>
          <a:noFill/>
          <a:ln>
            <a:noFill/>
          </a:ln>
        </p:spPr>
      </p:pic>
      <p:sp>
        <p:nvSpPr>
          <p:cNvPr id="223" name="Google Shape;223;p34"/>
          <p:cNvSpPr/>
          <p:nvPr/>
        </p:nvSpPr>
        <p:spPr>
          <a:xfrm>
            <a:off x="5689525" y="3216500"/>
            <a:ext cx="3089700" cy="1157400"/>
          </a:xfrm>
          <a:prstGeom prst="wedgeRectCallout">
            <a:avLst>
              <a:gd fmla="val -59495" name="adj1"/>
              <a:gd fmla="val -38460" name="adj2"/>
            </a:avLst>
          </a:prstGeom>
          <a:solidFill>
            <a:srgbClr val="0061A1"/>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I think that it was possibly easier to do dates over zoom as a single parent who is totally on my own than if I had to do face to face dates.</a:t>
            </a:r>
            <a:endParaRPr sz="1200">
              <a:solidFill>
                <a:srgbClr val="FFFFFF"/>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35"/>
          <p:cNvSpPr/>
          <p:nvPr/>
        </p:nvSpPr>
        <p:spPr>
          <a:xfrm>
            <a:off x="-11700" y="2"/>
            <a:ext cx="9167400" cy="5143500"/>
          </a:xfrm>
          <a:prstGeom prst="rect">
            <a:avLst/>
          </a:prstGeom>
          <a:solidFill>
            <a:srgbClr val="000000">
              <a:alpha val="18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5"/>
          <p:cNvSpPr txBox="1"/>
          <p:nvPr/>
        </p:nvSpPr>
        <p:spPr>
          <a:xfrm>
            <a:off x="1357375" y="1956475"/>
            <a:ext cx="6601800" cy="107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rgbClr val="FFFFFF"/>
                </a:solidFill>
                <a:latin typeface="Roboto"/>
                <a:ea typeface="Roboto"/>
                <a:cs typeface="Roboto"/>
                <a:sym typeface="Roboto"/>
              </a:rPr>
              <a:t>ONLINE </a:t>
            </a:r>
            <a:r>
              <a:rPr b="1" lang="en-GB" sz="5000">
                <a:solidFill>
                  <a:srgbClr val="FFFFFF"/>
                </a:solidFill>
                <a:latin typeface="Roboto"/>
                <a:ea typeface="Roboto"/>
                <a:cs typeface="Roboto"/>
                <a:sym typeface="Roboto"/>
              </a:rPr>
              <a:t>DATING</a:t>
            </a:r>
            <a:endParaRPr b="1" sz="50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nvSpPr>
        <p:spPr>
          <a:xfrm>
            <a:off x="1118550" y="1196975"/>
            <a:ext cx="6906900" cy="277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B5394"/>
                </a:solidFill>
                <a:latin typeface="Roboto Light"/>
                <a:ea typeface="Roboto Light"/>
                <a:cs typeface="Roboto Light"/>
                <a:sym typeface="Roboto Light"/>
              </a:rPr>
              <a:t>Understanding dating experiences of single </a:t>
            </a:r>
            <a:r>
              <a:rPr lang="en-GB" sz="4000">
                <a:solidFill>
                  <a:srgbClr val="0B5394"/>
                </a:solidFill>
                <a:latin typeface="Roboto Light"/>
                <a:ea typeface="Roboto Light"/>
                <a:cs typeface="Roboto Light"/>
                <a:sym typeface="Roboto Light"/>
              </a:rPr>
              <a:t>mums</a:t>
            </a:r>
            <a:endParaRPr b="1" i="1" sz="4000">
              <a:solidFill>
                <a:srgbClr val="0B5394"/>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HOW TO DATE AS A SINGLE PARENT</a:t>
            </a:r>
            <a:endParaRPr b="1" sz="900">
              <a:highlight>
                <a:srgbClr val="FFFFFF"/>
              </a:highlight>
              <a:latin typeface="Roboto"/>
              <a:ea typeface="Roboto"/>
              <a:cs typeface="Roboto"/>
              <a:sym typeface="Roboto"/>
            </a:endParaRPr>
          </a:p>
        </p:txBody>
      </p:sp>
      <p:pic>
        <p:nvPicPr>
          <p:cNvPr id="235" name="Google Shape;235;p36"/>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36" name="Google Shape;236;p36"/>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Thinking about dating for single parents generally, to what extent do you agree or disagree with the following statements?</a:t>
            </a:r>
            <a:endParaRPr sz="900">
              <a:latin typeface="Roboto Light"/>
              <a:ea typeface="Roboto Light"/>
              <a:cs typeface="Roboto Light"/>
              <a:sym typeface="Roboto Light"/>
            </a:endParaRPr>
          </a:p>
        </p:txBody>
      </p:sp>
      <p:pic>
        <p:nvPicPr>
          <p:cNvPr id="237" name="Google Shape;237;p36" title="Chart"/>
          <p:cNvPicPr preferRelativeResize="0"/>
          <p:nvPr/>
        </p:nvPicPr>
        <p:blipFill>
          <a:blip r:embed="rId4">
            <a:alphaModFix/>
          </a:blip>
          <a:stretch>
            <a:fillRect/>
          </a:stretch>
        </p:blipFill>
        <p:spPr>
          <a:xfrm>
            <a:off x="124900" y="985350"/>
            <a:ext cx="5131200" cy="3172792"/>
          </a:xfrm>
          <a:prstGeom prst="rect">
            <a:avLst/>
          </a:prstGeom>
          <a:noFill/>
          <a:ln>
            <a:noFill/>
          </a:ln>
        </p:spPr>
      </p:pic>
      <p:sp>
        <p:nvSpPr>
          <p:cNvPr id="238" name="Google Shape;238;p36"/>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Respondents tended to agree that </a:t>
            </a:r>
            <a:r>
              <a:rPr b="1" lang="en-GB" sz="1200">
                <a:latin typeface="Roboto"/>
                <a:ea typeface="Roboto"/>
                <a:cs typeface="Roboto"/>
                <a:sym typeface="Roboto"/>
              </a:rPr>
              <a:t>there are few opportunities for single parents to find someone to date </a:t>
            </a:r>
            <a:r>
              <a:rPr b="1" lang="en-GB" sz="1200">
                <a:latin typeface="Roboto"/>
                <a:ea typeface="Roboto"/>
                <a:cs typeface="Roboto"/>
                <a:sym typeface="Roboto"/>
              </a:rPr>
              <a:t>organically</a:t>
            </a:r>
            <a:r>
              <a:rPr lang="en-GB" sz="1200">
                <a:latin typeface="Roboto Light"/>
                <a:ea typeface="Roboto Light"/>
                <a:cs typeface="Roboto Light"/>
                <a:sym typeface="Roboto Light"/>
              </a:rPr>
              <a:t> (83%), and that online dating makes finding a new partner more feasible for single parents (73%).</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However, those with sole custody of their children were significantly less likely to agree that online dating could have this effect (68% vs 80% of those with joint custody). </a:t>
            </a:r>
            <a:endParaRPr sz="1200">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PREFERRED ONLINE DATING PLATFORMS</a:t>
            </a:r>
            <a:endParaRPr b="1" sz="900">
              <a:highlight>
                <a:srgbClr val="FFFFFF"/>
              </a:highlight>
              <a:latin typeface="Roboto"/>
              <a:ea typeface="Roboto"/>
              <a:cs typeface="Roboto"/>
              <a:sym typeface="Roboto"/>
            </a:endParaRPr>
          </a:p>
        </p:txBody>
      </p:sp>
      <p:pic>
        <p:nvPicPr>
          <p:cNvPr id="244" name="Google Shape;244;p37"/>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45" name="Google Shape;245;p37"/>
          <p:cNvSpPr txBox="1"/>
          <p:nvPr/>
        </p:nvSpPr>
        <p:spPr>
          <a:xfrm>
            <a:off x="1006350" y="4668000"/>
            <a:ext cx="7131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Which, if any, of the following online dating platforms do you currently use? Please select all that apply.; Q: Which, if any, of the following online dating platforms have you used in the past? Please select all that apply. Chart showing data where current or previous use is &gt; 5%</a:t>
            </a:r>
            <a:endParaRPr sz="900">
              <a:latin typeface="Roboto Light"/>
              <a:ea typeface="Roboto Light"/>
              <a:cs typeface="Roboto Light"/>
              <a:sym typeface="Roboto Light"/>
            </a:endParaRPr>
          </a:p>
        </p:txBody>
      </p:sp>
      <p:sp>
        <p:nvSpPr>
          <p:cNvPr id="246" name="Google Shape;246;p37"/>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Tinder, Bumble and Plenty of Fish are the most commonly used online dating platforms for users.</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Hinge is the only platform that is being used by a larger proportion of single mums now than in the past, perhaps suggesting its increasing popularity.</a:t>
            </a:r>
            <a:endParaRPr sz="1200">
              <a:latin typeface="Roboto Light"/>
              <a:ea typeface="Roboto Light"/>
              <a:cs typeface="Roboto Light"/>
              <a:sym typeface="Roboto Light"/>
            </a:endParaRPr>
          </a:p>
        </p:txBody>
      </p:sp>
      <p:pic>
        <p:nvPicPr>
          <p:cNvPr id="247" name="Google Shape;247;p37" title="Chart"/>
          <p:cNvPicPr preferRelativeResize="0"/>
          <p:nvPr/>
        </p:nvPicPr>
        <p:blipFill>
          <a:blip r:embed="rId4">
            <a:alphaModFix/>
          </a:blip>
          <a:stretch>
            <a:fillRect/>
          </a:stretch>
        </p:blipFill>
        <p:spPr>
          <a:xfrm>
            <a:off x="409125" y="371651"/>
            <a:ext cx="4162875" cy="4266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EXPERIENCES OF ONLINE DATING PLATFORMS</a:t>
            </a:r>
            <a:endParaRPr b="1" sz="900">
              <a:highlight>
                <a:srgbClr val="FFFFFF"/>
              </a:highlight>
              <a:latin typeface="Roboto"/>
              <a:ea typeface="Roboto"/>
              <a:cs typeface="Roboto"/>
              <a:sym typeface="Roboto"/>
            </a:endParaRPr>
          </a:p>
        </p:txBody>
      </p:sp>
      <p:pic>
        <p:nvPicPr>
          <p:cNvPr id="253" name="Google Shape;253;p38"/>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54" name="Google Shape;254;p38"/>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Generally speaking, how would you categorise your experiences with...</a:t>
            </a:r>
            <a:endParaRPr sz="900">
              <a:latin typeface="Roboto Light"/>
              <a:ea typeface="Roboto Light"/>
              <a:cs typeface="Roboto Light"/>
              <a:sym typeface="Roboto Light"/>
            </a:endParaRPr>
          </a:p>
        </p:txBody>
      </p:sp>
      <p:sp>
        <p:nvSpPr>
          <p:cNvPr id="255" name="Google Shape;255;p38"/>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Experiences with online dating platforms and dating as a result of them are mixed. 46% say they have had a positive experience with online dating platforms, while 38% say that their experience was negative.</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Mums were slightly more likely to report a positive experience of dating as a result of online platforms, with 47% </a:t>
            </a:r>
            <a:r>
              <a:rPr lang="en-GB" sz="1200">
                <a:latin typeface="Roboto Light"/>
                <a:ea typeface="Roboto Light"/>
                <a:cs typeface="Roboto Light"/>
                <a:sym typeface="Roboto Light"/>
              </a:rPr>
              <a:t>saying</a:t>
            </a:r>
            <a:r>
              <a:rPr lang="en-GB" sz="1200">
                <a:latin typeface="Roboto Light"/>
                <a:ea typeface="Roboto Light"/>
                <a:cs typeface="Roboto Light"/>
                <a:sym typeface="Roboto Light"/>
              </a:rPr>
              <a:t> their experience has been positive and 30% indicating that theirs was negative. </a:t>
            </a:r>
            <a:endParaRPr sz="1200">
              <a:latin typeface="Roboto Light"/>
              <a:ea typeface="Roboto Light"/>
              <a:cs typeface="Roboto Light"/>
              <a:sym typeface="Roboto Light"/>
            </a:endParaRPr>
          </a:p>
        </p:txBody>
      </p:sp>
      <p:pic>
        <p:nvPicPr>
          <p:cNvPr id="256" name="Google Shape;256;p38" title="Chart"/>
          <p:cNvPicPr preferRelativeResize="0"/>
          <p:nvPr/>
        </p:nvPicPr>
        <p:blipFill>
          <a:blip r:embed="rId4">
            <a:alphaModFix/>
          </a:blip>
          <a:stretch>
            <a:fillRect/>
          </a:stretch>
        </p:blipFill>
        <p:spPr>
          <a:xfrm>
            <a:off x="170750" y="1049750"/>
            <a:ext cx="5131200" cy="317279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9"/>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BENEFITS OF ONLINE DATING PLATFORMS</a:t>
            </a:r>
            <a:endParaRPr b="1" sz="900">
              <a:highlight>
                <a:srgbClr val="FFFFFF"/>
              </a:highlight>
              <a:latin typeface="Roboto"/>
              <a:ea typeface="Roboto"/>
              <a:cs typeface="Roboto"/>
              <a:sym typeface="Roboto"/>
            </a:endParaRPr>
          </a:p>
        </p:txBody>
      </p:sp>
      <p:pic>
        <p:nvPicPr>
          <p:cNvPr id="262" name="Google Shape;262;p39"/>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63" name="Google Shape;263;p39"/>
          <p:cNvSpPr txBox="1"/>
          <p:nvPr/>
        </p:nvSpPr>
        <p:spPr>
          <a:xfrm>
            <a:off x="665550" y="4820400"/>
            <a:ext cx="78129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a:t>
            </a:r>
            <a:r>
              <a:rPr lang="en-GB" sz="900">
                <a:latin typeface="Roboto Light"/>
                <a:ea typeface="Roboto Light"/>
                <a:cs typeface="Roboto Light"/>
                <a:sym typeface="Roboto Light"/>
              </a:rPr>
              <a:t> Which, if any, of the following have you experienced when using an online dating platform, and would consider a positive? Please select all that apply</a:t>
            </a:r>
            <a:endParaRPr sz="900">
              <a:latin typeface="Roboto Light"/>
              <a:ea typeface="Roboto Light"/>
              <a:cs typeface="Roboto Light"/>
              <a:sym typeface="Roboto Light"/>
            </a:endParaRPr>
          </a:p>
        </p:txBody>
      </p:sp>
      <p:sp>
        <p:nvSpPr>
          <p:cNvPr id="264" name="Google Shape;264;p39"/>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Benefits of online dating platforms recognised by single mums tended to represent </a:t>
            </a:r>
            <a:r>
              <a:rPr b="1" lang="en-GB" sz="1200">
                <a:latin typeface="Roboto"/>
                <a:ea typeface="Roboto"/>
                <a:cs typeface="Roboto"/>
                <a:sym typeface="Roboto"/>
              </a:rPr>
              <a:t>being more able to find an appropriate and </a:t>
            </a:r>
            <a:r>
              <a:rPr b="1" lang="en-GB" sz="1200">
                <a:latin typeface="Roboto"/>
                <a:ea typeface="Roboto"/>
                <a:cs typeface="Roboto"/>
                <a:sym typeface="Roboto"/>
              </a:rPr>
              <a:t>desirable</a:t>
            </a:r>
            <a:r>
              <a:rPr b="1" lang="en-GB" sz="1200">
                <a:latin typeface="Roboto"/>
                <a:ea typeface="Roboto"/>
                <a:cs typeface="Roboto"/>
                <a:sym typeface="Roboto"/>
              </a:rPr>
              <a:t> partner</a:t>
            </a:r>
            <a:r>
              <a:rPr lang="en-GB" sz="1200">
                <a:latin typeface="Roboto Light"/>
                <a:ea typeface="Roboto Light"/>
                <a:cs typeface="Roboto Light"/>
                <a:sym typeface="Roboto Light"/>
              </a:rPr>
              <a:t>. Half (49%) say that they appreciate having the time to speak to potential dates at a time convenient to them. </a:t>
            </a:r>
            <a:endParaRPr sz="1200">
              <a:latin typeface="Roboto Light"/>
              <a:ea typeface="Roboto Light"/>
              <a:cs typeface="Roboto Light"/>
              <a:sym typeface="Roboto Light"/>
            </a:endParaRPr>
          </a:p>
        </p:txBody>
      </p:sp>
      <p:pic>
        <p:nvPicPr>
          <p:cNvPr id="265" name="Google Shape;265;p39" title="Chart"/>
          <p:cNvPicPr preferRelativeResize="0"/>
          <p:nvPr/>
        </p:nvPicPr>
        <p:blipFill>
          <a:blip r:embed="rId4">
            <a:alphaModFix/>
          </a:blip>
          <a:stretch>
            <a:fillRect/>
          </a:stretch>
        </p:blipFill>
        <p:spPr>
          <a:xfrm>
            <a:off x="152400" y="361725"/>
            <a:ext cx="4285125" cy="4535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0"/>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ISSUES WITH ONLINE DATING PLATFORMS</a:t>
            </a:r>
            <a:endParaRPr b="1" sz="900">
              <a:highlight>
                <a:srgbClr val="FFFFFF"/>
              </a:highlight>
              <a:latin typeface="Roboto"/>
              <a:ea typeface="Roboto"/>
              <a:cs typeface="Roboto"/>
              <a:sym typeface="Roboto"/>
            </a:endParaRPr>
          </a:p>
        </p:txBody>
      </p:sp>
      <p:pic>
        <p:nvPicPr>
          <p:cNvPr id="271" name="Google Shape;271;p40"/>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72" name="Google Shape;272;p40"/>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Which, if any, of the following issues have you encountered when using online dating platforms? Please select all that apply.</a:t>
            </a:r>
            <a:endParaRPr sz="900">
              <a:latin typeface="Roboto Light"/>
              <a:ea typeface="Roboto Light"/>
              <a:cs typeface="Roboto Light"/>
              <a:sym typeface="Roboto Light"/>
            </a:endParaRPr>
          </a:p>
        </p:txBody>
      </p:sp>
      <p:sp>
        <p:nvSpPr>
          <p:cNvPr id="273" name="Google Shape;273;p40"/>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The most common i</a:t>
            </a:r>
            <a:r>
              <a:rPr lang="en-GB" sz="1200">
                <a:latin typeface="Roboto Light"/>
                <a:ea typeface="Roboto Light"/>
                <a:cs typeface="Roboto Light"/>
                <a:sym typeface="Roboto Light"/>
              </a:rPr>
              <a:t>ssues with dating apps - mentioned by over half of those who had used them -  were matches being </a:t>
            </a:r>
            <a:r>
              <a:rPr lang="en-GB" sz="1200">
                <a:latin typeface="Roboto Light"/>
                <a:ea typeface="Roboto Light"/>
                <a:cs typeface="Roboto Light"/>
                <a:sym typeface="Roboto Light"/>
              </a:rPr>
              <a:t>over familiar</a:t>
            </a:r>
            <a:r>
              <a:rPr lang="en-GB" sz="1200">
                <a:latin typeface="Roboto Light"/>
                <a:ea typeface="Roboto Light"/>
                <a:cs typeface="Roboto Light"/>
                <a:sym typeface="Roboto Light"/>
              </a:rPr>
              <a:t> in their messages (65%), </a:t>
            </a:r>
            <a:r>
              <a:rPr lang="en-GB" sz="1200">
                <a:latin typeface="Roboto Light"/>
                <a:ea typeface="Roboto Light"/>
                <a:cs typeface="Roboto Light"/>
                <a:sym typeface="Roboto Light"/>
              </a:rPr>
              <a:t>misleading</a:t>
            </a:r>
            <a:r>
              <a:rPr lang="en-GB" sz="1200">
                <a:latin typeface="Roboto Light"/>
                <a:ea typeface="Roboto Light"/>
                <a:cs typeface="Roboto Light"/>
                <a:sym typeface="Roboto Light"/>
              </a:rPr>
              <a:t> profiles (61%), being ghosted (58%), poor communication (53%) and poor quality </a:t>
            </a:r>
            <a:r>
              <a:rPr lang="en-GB" sz="1200">
                <a:latin typeface="Roboto Light"/>
                <a:ea typeface="Roboto Light"/>
                <a:cs typeface="Roboto Light"/>
                <a:sym typeface="Roboto Light"/>
              </a:rPr>
              <a:t>matches (50%), with </a:t>
            </a:r>
            <a:r>
              <a:rPr b="1" lang="en-GB" sz="1200">
                <a:latin typeface="Roboto"/>
                <a:ea typeface="Roboto"/>
                <a:cs typeface="Roboto"/>
                <a:sym typeface="Roboto"/>
              </a:rPr>
              <a:t>issues related to being a mum less prominent for most respondents</a:t>
            </a:r>
            <a:r>
              <a:rPr lang="en-GB" sz="1200">
                <a:latin typeface="Roboto Light"/>
                <a:ea typeface="Roboto Light"/>
                <a:cs typeface="Roboto Light"/>
                <a:sym typeface="Roboto Light"/>
              </a:rPr>
              <a:t>. </a:t>
            </a:r>
            <a:endParaRPr sz="1200">
              <a:latin typeface="Roboto Light"/>
              <a:ea typeface="Roboto Light"/>
              <a:cs typeface="Roboto Light"/>
              <a:sym typeface="Roboto Light"/>
            </a:endParaRPr>
          </a:p>
        </p:txBody>
      </p:sp>
      <p:pic>
        <p:nvPicPr>
          <p:cNvPr id="274" name="Google Shape;274;p40" title="Chart"/>
          <p:cNvPicPr preferRelativeResize="0"/>
          <p:nvPr/>
        </p:nvPicPr>
        <p:blipFill>
          <a:blip r:embed="rId4">
            <a:alphaModFix/>
          </a:blip>
          <a:stretch>
            <a:fillRect/>
          </a:stretch>
        </p:blipFill>
        <p:spPr>
          <a:xfrm>
            <a:off x="152400" y="604300"/>
            <a:ext cx="4277580" cy="4063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1"/>
          <p:cNvSpPr txBox="1"/>
          <p:nvPr>
            <p:ph idx="4294967295" type="body"/>
          </p:nvPr>
        </p:nvSpPr>
        <p:spPr>
          <a:xfrm>
            <a:off x="231150" y="606150"/>
            <a:ext cx="8681700" cy="5202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The</a:t>
            </a:r>
            <a:r>
              <a:rPr b="1" lang="en-GB" sz="1200">
                <a:solidFill>
                  <a:srgbClr val="FFFFFF"/>
                </a:solidFill>
                <a:latin typeface="Roboto"/>
                <a:ea typeface="Roboto"/>
                <a:cs typeface="Roboto"/>
                <a:sym typeface="Roboto"/>
              </a:rPr>
              <a:t> main obstacle to </a:t>
            </a:r>
            <a:r>
              <a:rPr b="1" lang="en-GB" sz="1200">
                <a:solidFill>
                  <a:srgbClr val="FFFFFF"/>
                </a:solidFill>
                <a:latin typeface="Roboto"/>
                <a:ea typeface="Roboto"/>
                <a:cs typeface="Roboto"/>
                <a:sym typeface="Roboto"/>
              </a:rPr>
              <a:t>dating</a:t>
            </a:r>
            <a:r>
              <a:rPr b="1" lang="en-GB" sz="1200">
                <a:solidFill>
                  <a:srgbClr val="FFFFFF"/>
                </a:solidFill>
                <a:latin typeface="Roboto"/>
                <a:ea typeface="Roboto"/>
                <a:cs typeface="Roboto"/>
                <a:sym typeface="Roboto"/>
              </a:rPr>
              <a:t> as a single mother is not having enough time to do so (87%)</a:t>
            </a:r>
            <a:endParaRPr b="1" sz="1200">
              <a:solidFill>
                <a:srgbClr val="FFFFFF"/>
              </a:solidFill>
              <a:latin typeface="Roboto"/>
              <a:ea typeface="Roboto"/>
              <a:cs typeface="Roboto"/>
              <a:sym typeface="Roboto"/>
            </a:endParaRPr>
          </a:p>
        </p:txBody>
      </p:sp>
      <p:sp>
        <p:nvSpPr>
          <p:cNvPr id="280" name="Google Shape;280;p41"/>
          <p:cNvSpPr txBox="1"/>
          <p:nvPr>
            <p:ph idx="4294967295" type="body"/>
          </p:nvPr>
        </p:nvSpPr>
        <p:spPr>
          <a:xfrm>
            <a:off x="231150" y="1238080"/>
            <a:ext cx="8681700" cy="6069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Many say that their ex partner found a new long term relationship before they did. Equal representation in speed of finding a new long term relationship only seen among those with 50:50 custody or child </a:t>
            </a:r>
            <a:r>
              <a:rPr b="1" lang="en-GB" sz="1200">
                <a:solidFill>
                  <a:srgbClr val="FFFFFF"/>
                </a:solidFill>
                <a:latin typeface="Roboto"/>
                <a:ea typeface="Roboto"/>
                <a:cs typeface="Roboto"/>
                <a:sym typeface="Roboto"/>
              </a:rPr>
              <a:t>arrangements. </a:t>
            </a:r>
            <a:endParaRPr b="1" sz="1200">
              <a:solidFill>
                <a:srgbClr val="FFFFFF"/>
              </a:solidFill>
              <a:latin typeface="Roboto"/>
              <a:ea typeface="Roboto"/>
              <a:cs typeface="Roboto"/>
              <a:sym typeface="Roboto"/>
            </a:endParaRPr>
          </a:p>
        </p:txBody>
      </p:sp>
      <p:sp>
        <p:nvSpPr>
          <p:cNvPr id="281" name="Google Shape;281;p41"/>
          <p:cNvSpPr txBox="1"/>
          <p:nvPr>
            <p:ph idx="4294967295" type="body"/>
          </p:nvPr>
        </p:nvSpPr>
        <p:spPr>
          <a:xfrm>
            <a:off x="231150" y="1956710"/>
            <a:ext cx="8681700" cy="7899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Most single mothers are upfront about having children in the early stages of dating, with 9 out of 10 mentioning that they have children within a week. However, many wait </a:t>
            </a:r>
            <a:r>
              <a:rPr b="1" lang="en-GB" sz="1200">
                <a:solidFill>
                  <a:srgbClr val="FFFFFF"/>
                </a:solidFill>
                <a:latin typeface="Roboto"/>
                <a:ea typeface="Roboto"/>
                <a:cs typeface="Roboto"/>
                <a:sym typeface="Roboto"/>
              </a:rPr>
              <a:t>before</a:t>
            </a:r>
            <a:r>
              <a:rPr b="1" lang="en-GB" sz="1200">
                <a:solidFill>
                  <a:srgbClr val="FFFFFF"/>
                </a:solidFill>
                <a:latin typeface="Roboto"/>
                <a:ea typeface="Roboto"/>
                <a:cs typeface="Roboto"/>
                <a:sym typeface="Roboto"/>
              </a:rPr>
              <a:t> talking about their children with new partners, and most are cautious about introducing their children and new partner, with between 6 and 12 </a:t>
            </a:r>
            <a:r>
              <a:rPr b="1" lang="en-GB" sz="1200">
                <a:solidFill>
                  <a:srgbClr val="FFFFFF"/>
                </a:solidFill>
                <a:latin typeface="Roboto"/>
                <a:ea typeface="Roboto"/>
                <a:cs typeface="Roboto"/>
                <a:sym typeface="Roboto"/>
              </a:rPr>
              <a:t>months</a:t>
            </a:r>
            <a:r>
              <a:rPr b="1" lang="en-GB" sz="1200">
                <a:solidFill>
                  <a:srgbClr val="FFFFFF"/>
                </a:solidFill>
                <a:latin typeface="Roboto"/>
                <a:ea typeface="Roboto"/>
                <a:cs typeface="Roboto"/>
                <a:sym typeface="Roboto"/>
              </a:rPr>
              <a:t> being the preferred time frame. </a:t>
            </a:r>
            <a:endParaRPr b="1" sz="1200">
              <a:solidFill>
                <a:srgbClr val="FFFFFF"/>
              </a:solidFill>
              <a:latin typeface="Roboto"/>
              <a:ea typeface="Roboto"/>
              <a:cs typeface="Roboto"/>
              <a:sym typeface="Roboto"/>
            </a:endParaRPr>
          </a:p>
        </p:txBody>
      </p:sp>
      <p:sp>
        <p:nvSpPr>
          <p:cNvPr id="282" name="Google Shape;282;p41"/>
          <p:cNvSpPr txBox="1"/>
          <p:nvPr>
            <p:ph idx="4294967295" type="body"/>
          </p:nvPr>
        </p:nvSpPr>
        <p:spPr>
          <a:xfrm>
            <a:off x="231150" y="2858340"/>
            <a:ext cx="8681700" cy="5202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Single mums believe that single mothers have a harder time when dating than </a:t>
            </a:r>
            <a:r>
              <a:rPr b="1" lang="en-GB" sz="1200">
                <a:solidFill>
                  <a:srgbClr val="FFFFFF"/>
                </a:solidFill>
                <a:latin typeface="Roboto"/>
                <a:ea typeface="Roboto"/>
                <a:cs typeface="Roboto"/>
                <a:sym typeface="Roboto"/>
              </a:rPr>
              <a:t>single</a:t>
            </a:r>
            <a:r>
              <a:rPr b="1" lang="en-GB" sz="1200">
                <a:solidFill>
                  <a:srgbClr val="FFFFFF"/>
                </a:solidFill>
                <a:latin typeface="Roboto"/>
                <a:ea typeface="Roboto"/>
                <a:cs typeface="Roboto"/>
                <a:sym typeface="Roboto"/>
              </a:rPr>
              <a:t> fathers (87%), with over two thirds (67%) saying that they feel them being a single mother has put potential partners off in the past.</a:t>
            </a:r>
            <a:endParaRPr b="1" sz="1200">
              <a:solidFill>
                <a:srgbClr val="FFFFFF"/>
              </a:solidFill>
              <a:latin typeface="Roboto"/>
              <a:ea typeface="Roboto"/>
              <a:cs typeface="Roboto"/>
              <a:sym typeface="Roboto"/>
            </a:endParaRPr>
          </a:p>
        </p:txBody>
      </p:sp>
      <p:sp>
        <p:nvSpPr>
          <p:cNvPr id="283" name="Google Shape;283;p41"/>
          <p:cNvSpPr txBox="1"/>
          <p:nvPr>
            <p:ph idx="4294967295" type="body"/>
          </p:nvPr>
        </p:nvSpPr>
        <p:spPr>
          <a:xfrm>
            <a:off x="231150" y="4300400"/>
            <a:ext cx="8681700" cy="6984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Negativity on dating apps as a result of being a single mother was more </a:t>
            </a:r>
            <a:r>
              <a:rPr b="1" lang="en-GB" sz="1200">
                <a:solidFill>
                  <a:srgbClr val="FFFFFF"/>
                </a:solidFill>
                <a:latin typeface="Roboto"/>
                <a:ea typeface="Roboto"/>
                <a:cs typeface="Roboto"/>
                <a:sym typeface="Roboto"/>
              </a:rPr>
              <a:t>frequently reported by those aged under 35, with 36% of those in this age group indicating that they have been typecast as a single mum rather than an individual and 40% experiencing negativity when potential partners discover that they are a single mum. </a:t>
            </a:r>
            <a:endParaRPr b="1" sz="1200">
              <a:solidFill>
                <a:srgbClr val="FFFFFF"/>
              </a:solidFill>
              <a:latin typeface="Roboto"/>
              <a:ea typeface="Roboto"/>
              <a:cs typeface="Roboto"/>
              <a:sym typeface="Roboto"/>
            </a:endParaRPr>
          </a:p>
        </p:txBody>
      </p:sp>
      <p:pic>
        <p:nvPicPr>
          <p:cNvPr id="284" name="Google Shape;284;p41"/>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285" name="Google Shape;285;p41"/>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RECAP</a:t>
            </a:r>
            <a:endParaRPr b="1" sz="900">
              <a:highlight>
                <a:srgbClr val="FFFFFF"/>
              </a:highlight>
              <a:latin typeface="Roboto"/>
              <a:ea typeface="Roboto"/>
              <a:cs typeface="Roboto"/>
              <a:sym typeface="Roboto"/>
            </a:endParaRPr>
          </a:p>
        </p:txBody>
      </p:sp>
      <p:sp>
        <p:nvSpPr>
          <p:cNvPr id="286" name="Google Shape;286;p41"/>
          <p:cNvSpPr txBox="1"/>
          <p:nvPr>
            <p:ph idx="4294967295" type="body"/>
          </p:nvPr>
        </p:nvSpPr>
        <p:spPr>
          <a:xfrm>
            <a:off x="231150" y="3490270"/>
            <a:ext cx="8681700" cy="698400"/>
          </a:xfrm>
          <a:prstGeom prst="rect">
            <a:avLst/>
          </a:prstGeom>
          <a:solidFill>
            <a:srgbClr val="0097A7"/>
          </a:solidFill>
          <a:ln cap="flat" cmpd="sng" w="1905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latin typeface="Roboto"/>
                <a:ea typeface="Roboto"/>
                <a:cs typeface="Roboto"/>
                <a:sym typeface="Roboto"/>
              </a:rPr>
              <a:t>There’s a belief that online dating opens doors for single parents, with three quarters saying that online dating makes dating as a single parent more feasible. However, those with sole custody of their children are significantly less likely to agree, which may be because of the increased time pressures they face. </a:t>
            </a:r>
            <a:endParaRPr b="1" sz="120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Roboto"/>
                <a:ea typeface="Roboto"/>
                <a:cs typeface="Roboto"/>
                <a:sym typeface="Roboto"/>
              </a:rPr>
              <a:t>OUR APPROACH</a:t>
            </a:r>
            <a:endParaRPr b="1" sz="900">
              <a:latin typeface="Roboto"/>
              <a:ea typeface="Roboto"/>
              <a:cs typeface="Roboto"/>
              <a:sym typeface="Roboto"/>
            </a:endParaRPr>
          </a:p>
        </p:txBody>
      </p:sp>
      <p:sp>
        <p:nvSpPr>
          <p:cNvPr id="87" name="Google Shape;87;p19"/>
          <p:cNvSpPr txBox="1"/>
          <p:nvPr/>
        </p:nvSpPr>
        <p:spPr>
          <a:xfrm>
            <a:off x="273100" y="727475"/>
            <a:ext cx="3837000" cy="68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900">
                <a:solidFill>
                  <a:schemeClr val="dk1"/>
                </a:solidFill>
                <a:latin typeface="Roboto Light"/>
                <a:ea typeface="Roboto Light"/>
                <a:cs typeface="Roboto Light"/>
                <a:sym typeface="Roboto Light"/>
              </a:rPr>
              <a:t>We asked the Mumsnet audience about their experiences of dating as a single parent</a:t>
            </a:r>
            <a:endParaRPr sz="1900">
              <a:solidFill>
                <a:schemeClr val="dk1"/>
              </a:solidFill>
              <a:latin typeface="Roboto Light"/>
              <a:ea typeface="Roboto Light"/>
              <a:cs typeface="Roboto Light"/>
              <a:sym typeface="Roboto Light"/>
            </a:endParaRPr>
          </a:p>
        </p:txBody>
      </p:sp>
      <p:sp>
        <p:nvSpPr>
          <p:cNvPr id="88" name="Google Shape;88;p19"/>
          <p:cNvSpPr txBox="1"/>
          <p:nvPr>
            <p:ph idx="1" type="subTitle"/>
          </p:nvPr>
        </p:nvSpPr>
        <p:spPr>
          <a:xfrm>
            <a:off x="196900" y="1876228"/>
            <a:ext cx="4045200" cy="3149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Roboto Light"/>
              <a:buChar char="●"/>
            </a:pPr>
            <a:r>
              <a:rPr lang="en-GB" sz="1200">
                <a:solidFill>
                  <a:schemeClr val="dk1"/>
                </a:solidFill>
                <a:latin typeface="Roboto Light"/>
                <a:ea typeface="Roboto Light"/>
                <a:cs typeface="Roboto Light"/>
                <a:sym typeface="Roboto Light"/>
              </a:rPr>
              <a:t>We conducted an online survey of women who had dated as a single mum in the last 5 years, were currently dating as a single mum, or considering dating as a single mum. </a:t>
            </a:r>
            <a:endParaRPr sz="1200">
              <a:solidFill>
                <a:schemeClr val="dk1"/>
              </a:solidFill>
              <a:latin typeface="Roboto Light"/>
              <a:ea typeface="Roboto Light"/>
              <a:cs typeface="Roboto Light"/>
              <a:sym typeface="Roboto Light"/>
            </a:endParaRPr>
          </a:p>
          <a:p>
            <a:pPr indent="0" lvl="0" marL="45720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304800" lvl="0" marL="457200" rtl="0" algn="l">
              <a:spcBef>
                <a:spcPts val="0"/>
              </a:spcBef>
              <a:spcAft>
                <a:spcPts val="0"/>
              </a:spcAft>
              <a:buClr>
                <a:schemeClr val="dk1"/>
              </a:buClr>
              <a:buSzPts val="1200"/>
              <a:buFont typeface="Roboto Light"/>
              <a:buChar char="●"/>
            </a:pPr>
            <a:r>
              <a:rPr lang="en-GB" sz="1200">
                <a:solidFill>
                  <a:schemeClr val="dk1"/>
                </a:solidFill>
                <a:latin typeface="Roboto Light"/>
                <a:ea typeface="Roboto Light"/>
                <a:cs typeface="Roboto Light"/>
                <a:sym typeface="Roboto Light"/>
              </a:rPr>
              <a:t>We asked respondents about their experiences of dating as a single parent, including the barriers they </a:t>
            </a:r>
            <a:r>
              <a:rPr lang="en-GB" sz="1200">
                <a:solidFill>
                  <a:schemeClr val="dk1"/>
                </a:solidFill>
                <a:latin typeface="Roboto Light"/>
                <a:ea typeface="Roboto Light"/>
                <a:cs typeface="Roboto Light"/>
                <a:sym typeface="Roboto Light"/>
              </a:rPr>
              <a:t>face.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304800" lvl="0" marL="457200" rtl="0" algn="l">
              <a:spcBef>
                <a:spcPts val="0"/>
              </a:spcBef>
              <a:spcAft>
                <a:spcPts val="0"/>
              </a:spcAft>
              <a:buClr>
                <a:schemeClr val="dk1"/>
              </a:buClr>
              <a:buSzPts val="1200"/>
              <a:buFont typeface="Roboto Light"/>
              <a:buChar char="●"/>
            </a:pPr>
            <a:r>
              <a:rPr lang="en-GB" sz="1200">
                <a:solidFill>
                  <a:schemeClr val="dk1"/>
                </a:solidFill>
                <a:latin typeface="Roboto Light"/>
                <a:ea typeface="Roboto Light"/>
                <a:cs typeface="Roboto Light"/>
                <a:sym typeface="Roboto Light"/>
              </a:rPr>
              <a:t>Overall, we collected 1,001 responses.</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a:p>
            <a:pPr indent="-304800" lvl="0" marL="457200" rtl="0" algn="l">
              <a:spcBef>
                <a:spcPts val="0"/>
              </a:spcBef>
              <a:spcAft>
                <a:spcPts val="0"/>
              </a:spcAft>
              <a:buClr>
                <a:schemeClr val="dk1"/>
              </a:buClr>
              <a:buSzPts val="1200"/>
              <a:buFont typeface="Roboto Light"/>
              <a:buChar char="●"/>
            </a:pPr>
            <a:r>
              <a:rPr lang="en-GB" sz="1200">
                <a:solidFill>
                  <a:schemeClr val="dk1"/>
                </a:solidFill>
                <a:latin typeface="Roboto Light"/>
                <a:ea typeface="Roboto Light"/>
                <a:cs typeface="Roboto Light"/>
                <a:sym typeface="Roboto Light"/>
              </a:rPr>
              <a:t>All data in this report is unweighted </a:t>
            </a:r>
            <a:endParaRPr sz="1200">
              <a:solidFill>
                <a:schemeClr val="dk1"/>
              </a:solidFill>
              <a:latin typeface="Roboto Light"/>
              <a:ea typeface="Roboto Light"/>
              <a:cs typeface="Roboto Light"/>
              <a:sym typeface="Roboto Light"/>
            </a:endParaRPr>
          </a:p>
          <a:p>
            <a:pPr indent="0" lvl="0" marL="0" rtl="0" algn="l">
              <a:spcBef>
                <a:spcPts val="0"/>
              </a:spcBef>
              <a:spcAft>
                <a:spcPts val="0"/>
              </a:spcAft>
              <a:buNone/>
            </a:pPr>
            <a:r>
              <a:t/>
            </a:r>
            <a:endParaRPr sz="1200">
              <a:solidFill>
                <a:schemeClr val="dk1"/>
              </a:solidFill>
              <a:latin typeface="Roboto Light"/>
              <a:ea typeface="Roboto Light"/>
              <a:cs typeface="Roboto Light"/>
              <a:sym typeface="Roboto Light"/>
            </a:endParaRPr>
          </a:p>
        </p:txBody>
      </p:sp>
      <p:pic>
        <p:nvPicPr>
          <p:cNvPr id="89" name="Google Shape;89;p19"/>
          <p:cNvPicPr preferRelativeResize="0"/>
          <p:nvPr/>
        </p:nvPicPr>
        <p:blipFill>
          <a:blip r:embed="rId3">
            <a:alphaModFix/>
          </a:blip>
          <a:stretch>
            <a:fillRect/>
          </a:stretch>
        </p:blipFill>
        <p:spPr>
          <a:xfrm>
            <a:off x="8360400" y="64513"/>
            <a:ext cx="660851" cy="526250"/>
          </a:xfrm>
          <a:prstGeom prst="rect">
            <a:avLst/>
          </a:prstGeom>
          <a:noFill/>
          <a:ln>
            <a:noFill/>
          </a:ln>
        </p:spPr>
      </p:pic>
      <p:pic>
        <p:nvPicPr>
          <p:cNvPr id="90" name="Google Shape;90;p19"/>
          <p:cNvPicPr preferRelativeResize="0"/>
          <p:nvPr/>
        </p:nvPicPr>
        <p:blipFill rotWithShape="1">
          <a:blip r:embed="rId4">
            <a:alphaModFix/>
          </a:blip>
          <a:srcRect b="0" l="12784" r="36944" t="0"/>
          <a:stretch/>
        </p:blipFill>
        <p:spPr>
          <a:xfrm>
            <a:off x="4546900" y="0"/>
            <a:ext cx="4597099" cy="5143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idx="1" type="body"/>
          </p:nvPr>
        </p:nvSpPr>
        <p:spPr>
          <a:xfrm>
            <a:off x="684150" y="753300"/>
            <a:ext cx="7775700" cy="1092600"/>
          </a:xfrm>
          <a:prstGeom prst="rect">
            <a:avLst/>
          </a:prstGeom>
          <a:solidFill>
            <a:srgbClr val="78909C"/>
          </a:solidFill>
          <a:ln cap="flat" cmpd="sng" w="2857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500">
                <a:solidFill>
                  <a:srgbClr val="FFFFFF"/>
                </a:solidFill>
                <a:latin typeface="Roboto"/>
                <a:ea typeface="Roboto"/>
                <a:cs typeface="Roboto"/>
                <a:sym typeface="Roboto"/>
              </a:rPr>
              <a:t>The main obstacle to dating for single mothers is finding the time to do so (87%), </a:t>
            </a:r>
            <a:r>
              <a:rPr b="1" lang="en-GB" sz="1500">
                <a:solidFill>
                  <a:srgbClr val="FFFFFF"/>
                </a:solidFill>
                <a:latin typeface="Roboto"/>
                <a:ea typeface="Roboto"/>
                <a:cs typeface="Roboto"/>
                <a:sym typeface="Roboto"/>
              </a:rPr>
              <a:t>whether</a:t>
            </a:r>
            <a:r>
              <a:rPr b="1" lang="en-GB" sz="1500">
                <a:solidFill>
                  <a:srgbClr val="FFFFFF"/>
                </a:solidFill>
                <a:latin typeface="Roboto"/>
                <a:ea typeface="Roboto"/>
                <a:cs typeface="Roboto"/>
                <a:sym typeface="Roboto"/>
              </a:rPr>
              <a:t> that’s made up of struggling to find </a:t>
            </a:r>
            <a:r>
              <a:rPr b="1" lang="en-GB" sz="1500">
                <a:solidFill>
                  <a:srgbClr val="FFFFFF"/>
                </a:solidFill>
                <a:latin typeface="Roboto"/>
                <a:ea typeface="Roboto"/>
                <a:cs typeface="Roboto"/>
                <a:sym typeface="Roboto"/>
              </a:rPr>
              <a:t>the</a:t>
            </a:r>
            <a:r>
              <a:rPr b="1" lang="en-GB" sz="1500">
                <a:solidFill>
                  <a:srgbClr val="FFFFFF"/>
                </a:solidFill>
                <a:latin typeface="Roboto"/>
                <a:ea typeface="Roboto"/>
                <a:cs typeface="Roboto"/>
                <a:sym typeface="Roboto"/>
              </a:rPr>
              <a:t> time to attempt find a potential partner (57%), or not having the time to commit to looking after children as well as going on dates (52%). </a:t>
            </a:r>
            <a:endParaRPr sz="1500">
              <a:solidFill>
                <a:srgbClr val="FFFFFF"/>
              </a:solidFill>
              <a:latin typeface="Roboto Light"/>
              <a:ea typeface="Roboto Light"/>
              <a:cs typeface="Roboto Light"/>
              <a:sym typeface="Roboto Light"/>
            </a:endParaRPr>
          </a:p>
        </p:txBody>
      </p:sp>
      <p:sp>
        <p:nvSpPr>
          <p:cNvPr id="96" name="Google Shape;96;p20"/>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EXECUTIVE SUMMARY</a:t>
            </a:r>
            <a:endParaRPr b="1" sz="900">
              <a:highlight>
                <a:srgbClr val="FFFFFF"/>
              </a:highlight>
              <a:latin typeface="Roboto"/>
              <a:ea typeface="Roboto"/>
              <a:cs typeface="Roboto"/>
              <a:sym typeface="Roboto"/>
            </a:endParaRPr>
          </a:p>
        </p:txBody>
      </p:sp>
      <p:sp>
        <p:nvSpPr>
          <p:cNvPr id="97" name="Google Shape;97;p20"/>
          <p:cNvSpPr txBox="1"/>
          <p:nvPr/>
        </p:nvSpPr>
        <p:spPr>
          <a:xfrm>
            <a:off x="684150" y="1950300"/>
            <a:ext cx="7775700" cy="1162800"/>
          </a:xfrm>
          <a:prstGeom prst="rect">
            <a:avLst/>
          </a:prstGeom>
          <a:solidFill>
            <a:srgbClr val="78909C"/>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None/>
            </a:pPr>
            <a:r>
              <a:rPr b="1" lang="en-GB" sz="1500">
                <a:solidFill>
                  <a:srgbClr val="FFFFFF"/>
                </a:solidFill>
                <a:latin typeface="Roboto"/>
                <a:ea typeface="Roboto"/>
                <a:cs typeface="Roboto"/>
                <a:sym typeface="Roboto"/>
              </a:rPr>
              <a:t>Single mums believe that single mothers have a harder time dating than single fathers (87%), with over two thirds (67%) saying that they feel them being a single mum has put potential partners off in the past. </a:t>
            </a:r>
            <a:endParaRPr b="1" sz="1500">
              <a:solidFill>
                <a:srgbClr val="FFFFFF"/>
              </a:solidFill>
              <a:latin typeface="Roboto"/>
              <a:ea typeface="Roboto"/>
              <a:cs typeface="Roboto"/>
              <a:sym typeface="Roboto"/>
            </a:endParaRPr>
          </a:p>
        </p:txBody>
      </p:sp>
      <p:sp>
        <p:nvSpPr>
          <p:cNvPr id="98" name="Google Shape;98;p20"/>
          <p:cNvSpPr txBox="1"/>
          <p:nvPr/>
        </p:nvSpPr>
        <p:spPr>
          <a:xfrm>
            <a:off x="684150" y="3227300"/>
            <a:ext cx="7775700" cy="1162800"/>
          </a:xfrm>
          <a:prstGeom prst="rect">
            <a:avLst/>
          </a:prstGeom>
          <a:solidFill>
            <a:srgbClr val="78909C"/>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500">
                <a:solidFill>
                  <a:schemeClr val="lt1"/>
                </a:solidFill>
                <a:latin typeface="Roboto"/>
                <a:ea typeface="Roboto"/>
                <a:cs typeface="Roboto"/>
                <a:sym typeface="Roboto"/>
              </a:rPr>
              <a:t>Single mums are more likely to experience negativity on dating apps and websites if they are under 35, with 40% of this cohort indicating that they have experienced matches being negative when they discover they have children. 36% of this group report being typecast as a single mum rather than an individual by potential partners. </a:t>
            </a:r>
            <a:endParaRPr b="1" sz="1500">
              <a:solidFill>
                <a:srgbClr val="FFFFFF"/>
              </a:solidFill>
              <a:latin typeface="Roboto"/>
              <a:ea typeface="Roboto"/>
              <a:cs typeface="Roboto"/>
              <a:sym typeface="Roboto"/>
            </a:endParaRPr>
          </a:p>
        </p:txBody>
      </p:sp>
      <p:pic>
        <p:nvPicPr>
          <p:cNvPr id="99" name="Google Shape;99;p20"/>
          <p:cNvPicPr preferRelativeResize="0"/>
          <p:nvPr/>
        </p:nvPicPr>
        <p:blipFill>
          <a:blip r:embed="rId3">
            <a:alphaModFix/>
          </a:blip>
          <a:stretch>
            <a:fillRect/>
          </a:stretch>
        </p:blipFill>
        <p:spPr>
          <a:xfrm>
            <a:off x="8360400" y="64513"/>
            <a:ext cx="660851" cy="52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1"/>
          <p:cNvSpPr/>
          <p:nvPr/>
        </p:nvSpPr>
        <p:spPr>
          <a:xfrm>
            <a:off x="-11700" y="2"/>
            <a:ext cx="9167400" cy="5143500"/>
          </a:xfrm>
          <a:prstGeom prst="rect">
            <a:avLst/>
          </a:prstGeom>
          <a:solidFill>
            <a:srgbClr val="000000">
              <a:alpha val="18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1"/>
          <p:cNvSpPr txBox="1"/>
          <p:nvPr/>
        </p:nvSpPr>
        <p:spPr>
          <a:xfrm>
            <a:off x="1357375" y="1956475"/>
            <a:ext cx="6601800" cy="107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5000">
                <a:solidFill>
                  <a:srgbClr val="FFFFFF"/>
                </a:solidFill>
                <a:latin typeface="Roboto"/>
                <a:ea typeface="Roboto"/>
                <a:cs typeface="Roboto"/>
                <a:sym typeface="Roboto"/>
              </a:rPr>
              <a:t>BARRIERS TO DATING</a:t>
            </a:r>
            <a:endParaRPr b="1" sz="50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DIFFICULTIES WHILE DATING</a:t>
            </a:r>
            <a:endParaRPr b="1" sz="900">
              <a:highlight>
                <a:srgbClr val="FFFFFF"/>
              </a:highlight>
              <a:latin typeface="Roboto"/>
              <a:ea typeface="Roboto"/>
              <a:cs typeface="Roboto"/>
              <a:sym typeface="Roboto"/>
            </a:endParaRPr>
          </a:p>
        </p:txBody>
      </p:sp>
      <p:pic>
        <p:nvPicPr>
          <p:cNvPr id="111" name="Google Shape;111;p22"/>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12" name="Google Shape;112;p22"/>
          <p:cNvSpPr txBox="1"/>
          <p:nvPr/>
        </p:nvSpPr>
        <p:spPr>
          <a:xfrm>
            <a:off x="1331100" y="4820400"/>
            <a:ext cx="6481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Which, if any, of the following have you experienced when dating as a single parent?</a:t>
            </a:r>
            <a:endParaRPr b="1" sz="900">
              <a:latin typeface="Roboto"/>
              <a:ea typeface="Roboto"/>
              <a:cs typeface="Roboto"/>
              <a:sym typeface="Roboto"/>
            </a:endParaRPr>
          </a:p>
        </p:txBody>
      </p:sp>
      <p:sp>
        <p:nvSpPr>
          <p:cNvPr id="113" name="Google Shape;113;p22"/>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87% agree that the main obstacle to dating as a single mum is the amount of available time they have, and not having the time available to date as a single parent was the most common past issue mentioned, </a:t>
            </a:r>
            <a:r>
              <a:rPr b="1" lang="en-GB" sz="1200">
                <a:latin typeface="Roboto"/>
                <a:ea typeface="Roboto"/>
                <a:cs typeface="Roboto"/>
                <a:sym typeface="Roboto"/>
              </a:rPr>
              <a:t>with 57% saying that they don’t </a:t>
            </a:r>
            <a:r>
              <a:rPr b="1" lang="en-GB" sz="1200">
                <a:latin typeface="Roboto"/>
                <a:ea typeface="Roboto"/>
                <a:cs typeface="Roboto"/>
                <a:sym typeface="Roboto"/>
              </a:rPr>
              <a:t>have</a:t>
            </a:r>
            <a:r>
              <a:rPr b="1" lang="en-GB" sz="1200">
                <a:latin typeface="Roboto"/>
                <a:ea typeface="Roboto"/>
                <a:cs typeface="Roboto"/>
                <a:sym typeface="Roboto"/>
              </a:rPr>
              <a:t> the spare time to find a potential partner </a:t>
            </a:r>
            <a:r>
              <a:rPr lang="en-GB" sz="1200">
                <a:latin typeface="Roboto Light"/>
                <a:ea typeface="Roboto Light"/>
                <a:cs typeface="Roboto Light"/>
                <a:sym typeface="Roboto Light"/>
              </a:rPr>
              <a:t>and 52% saying that they don’t have enough time to look after their children and commit to going on dates.</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With 2 in 5 saying that they would like to see a new partner 2 or 3 times a week and a further 2 in 5 saying that they would like to see a new partner weekly, dating is a time consuming process for parents, particularly in stages before they’re willing to introduce a new partner to their children.</a:t>
            </a:r>
            <a:endParaRPr sz="1200">
              <a:latin typeface="Roboto Light"/>
              <a:ea typeface="Roboto Light"/>
              <a:cs typeface="Roboto Light"/>
              <a:sym typeface="Roboto Light"/>
            </a:endParaRPr>
          </a:p>
        </p:txBody>
      </p:sp>
      <p:pic>
        <p:nvPicPr>
          <p:cNvPr id="114" name="Google Shape;114;p22" title="Chart"/>
          <p:cNvPicPr preferRelativeResize="0"/>
          <p:nvPr/>
        </p:nvPicPr>
        <p:blipFill rotWithShape="1">
          <a:blip r:embed="rId4">
            <a:alphaModFix/>
          </a:blip>
          <a:srcRect b="3772" l="0" r="0" t="0"/>
          <a:stretch/>
        </p:blipFill>
        <p:spPr>
          <a:xfrm>
            <a:off x="179875" y="365325"/>
            <a:ext cx="4193451" cy="453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CHILDCARE ARRANGEMENTS AND DATING</a:t>
            </a:r>
            <a:endParaRPr b="1" sz="900">
              <a:highlight>
                <a:srgbClr val="FFFFFF"/>
              </a:highlight>
              <a:latin typeface="Roboto"/>
              <a:ea typeface="Roboto"/>
              <a:cs typeface="Roboto"/>
              <a:sym typeface="Roboto"/>
            </a:endParaRPr>
          </a:p>
        </p:txBody>
      </p:sp>
      <p:pic>
        <p:nvPicPr>
          <p:cNvPr id="120" name="Google Shape;120;p23"/>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21" name="Google Shape;121;p23"/>
          <p:cNvSpPr txBox="1"/>
          <p:nvPr/>
        </p:nvSpPr>
        <p:spPr>
          <a:xfrm>
            <a:off x="1331100" y="4668000"/>
            <a:ext cx="648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 </a:t>
            </a:r>
            <a:r>
              <a:rPr lang="en-GB" sz="900">
                <a:latin typeface="Roboto Light"/>
                <a:ea typeface="Roboto Light"/>
                <a:cs typeface="Roboto Light"/>
                <a:sym typeface="Roboto Light"/>
              </a:rPr>
              <a:t>To what extent do you agree or disagree with each of the following statements? Dating showing those who agree with each statement</a:t>
            </a:r>
            <a:endParaRPr sz="900">
              <a:latin typeface="Roboto Light"/>
              <a:ea typeface="Roboto Light"/>
              <a:cs typeface="Roboto Light"/>
              <a:sym typeface="Roboto Light"/>
            </a:endParaRPr>
          </a:p>
        </p:txBody>
      </p:sp>
      <p:sp>
        <p:nvSpPr>
          <p:cNvPr id="122" name="Google Shape;122;p23"/>
          <p:cNvSpPr txBox="1"/>
          <p:nvPr/>
        </p:nvSpPr>
        <p:spPr>
          <a:xfrm>
            <a:off x="5436000" y="7467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Over eight in 10 agree that their </a:t>
            </a:r>
            <a:r>
              <a:rPr b="1" lang="en-GB" sz="1200">
                <a:latin typeface="Roboto"/>
                <a:ea typeface="Roboto"/>
                <a:cs typeface="Roboto"/>
                <a:sym typeface="Roboto"/>
              </a:rPr>
              <a:t>childcare arrangements make it difficult to date</a:t>
            </a:r>
            <a:r>
              <a:rPr lang="en-GB" sz="1200">
                <a:latin typeface="Roboto Light"/>
                <a:ea typeface="Roboto Light"/>
                <a:cs typeface="Roboto Light"/>
                <a:sym typeface="Roboto Light"/>
              </a:rPr>
              <a:t>. This was also the case for three quarters (74%) of those who share custody with their ex partner.</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b="1" lang="en-GB" sz="1200">
                <a:latin typeface="Roboto"/>
                <a:ea typeface="Roboto"/>
                <a:cs typeface="Roboto"/>
                <a:sym typeface="Roboto"/>
              </a:rPr>
              <a:t>Fewer than one in five (17%) of those who share custody said that their ex partner would offer to provide childcare beyond their custody or child arrangements so that they could date</a:t>
            </a:r>
            <a:r>
              <a:rPr lang="en-GB" sz="1200">
                <a:latin typeface="Roboto Light"/>
                <a:ea typeface="Roboto Light"/>
                <a:cs typeface="Roboto Light"/>
                <a:sym typeface="Roboto Light"/>
              </a:rPr>
              <a:t>. </a:t>
            </a:r>
            <a:r>
              <a:rPr lang="en-GB" sz="1200">
                <a:latin typeface="Roboto Light"/>
                <a:ea typeface="Roboto Light"/>
                <a:cs typeface="Roboto Light"/>
                <a:sym typeface="Roboto Light"/>
              </a:rPr>
              <a:t>Over half of those who share custody (53%) suggested that their ex partner wouldn’t look after their child if they knew about a date.</a:t>
            </a:r>
            <a:endParaRPr sz="1200">
              <a:latin typeface="Roboto Light"/>
              <a:ea typeface="Roboto Light"/>
              <a:cs typeface="Roboto Light"/>
              <a:sym typeface="Roboto Light"/>
            </a:endParaRPr>
          </a:p>
        </p:txBody>
      </p:sp>
      <p:pic>
        <p:nvPicPr>
          <p:cNvPr id="123" name="Google Shape;123;p23" title="Chart"/>
          <p:cNvPicPr preferRelativeResize="0"/>
          <p:nvPr/>
        </p:nvPicPr>
        <p:blipFill>
          <a:blip r:embed="rId4">
            <a:alphaModFix/>
          </a:blip>
          <a:stretch>
            <a:fillRect/>
          </a:stretch>
        </p:blipFill>
        <p:spPr>
          <a:xfrm>
            <a:off x="152400" y="604300"/>
            <a:ext cx="4886211" cy="40636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4"/>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29" name="Google Shape;129;p24"/>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latin typeface="Roboto"/>
                <a:ea typeface="Roboto"/>
                <a:cs typeface="Roboto"/>
                <a:sym typeface="Roboto"/>
              </a:rPr>
              <a:t>BARRIERS TO DATING</a:t>
            </a:r>
            <a:endParaRPr b="1" sz="900">
              <a:latin typeface="Roboto"/>
              <a:ea typeface="Roboto"/>
              <a:cs typeface="Roboto"/>
              <a:sym typeface="Roboto"/>
            </a:endParaRPr>
          </a:p>
        </p:txBody>
      </p:sp>
      <p:grpSp>
        <p:nvGrpSpPr>
          <p:cNvPr id="130" name="Google Shape;130;p24"/>
          <p:cNvGrpSpPr/>
          <p:nvPr/>
        </p:nvGrpSpPr>
        <p:grpSpPr>
          <a:xfrm>
            <a:off x="3886549" y="998474"/>
            <a:ext cx="1394303" cy="3146552"/>
            <a:chOff x="3886549" y="1043950"/>
            <a:chExt cx="1394303" cy="3146552"/>
          </a:xfrm>
        </p:grpSpPr>
        <p:pic>
          <p:nvPicPr>
            <p:cNvPr id="131" name="Google Shape;131;p24"/>
            <p:cNvPicPr preferRelativeResize="0"/>
            <p:nvPr/>
          </p:nvPicPr>
          <p:blipFill>
            <a:blip r:embed="rId4">
              <a:alphaModFix/>
            </a:blip>
            <a:stretch>
              <a:fillRect/>
            </a:stretch>
          </p:blipFill>
          <p:spPr>
            <a:xfrm rot="10800000">
              <a:off x="3886549" y="1043950"/>
              <a:ext cx="1394303" cy="936752"/>
            </a:xfrm>
            <a:prstGeom prst="rect">
              <a:avLst/>
            </a:prstGeom>
            <a:noFill/>
            <a:ln>
              <a:noFill/>
            </a:ln>
          </p:spPr>
        </p:pic>
        <p:pic>
          <p:nvPicPr>
            <p:cNvPr id="132" name="Google Shape;132;p24"/>
            <p:cNvPicPr preferRelativeResize="0"/>
            <p:nvPr/>
          </p:nvPicPr>
          <p:blipFill>
            <a:blip r:embed="rId4">
              <a:alphaModFix/>
            </a:blip>
            <a:stretch>
              <a:fillRect/>
            </a:stretch>
          </p:blipFill>
          <p:spPr>
            <a:xfrm>
              <a:off x="3886549" y="3253750"/>
              <a:ext cx="1394303" cy="936752"/>
            </a:xfrm>
            <a:prstGeom prst="rect">
              <a:avLst/>
            </a:prstGeom>
            <a:noFill/>
            <a:ln>
              <a:noFill/>
            </a:ln>
          </p:spPr>
        </p:pic>
      </p:grpSp>
      <p:sp>
        <p:nvSpPr>
          <p:cNvPr id="133" name="Google Shape;133;p24"/>
          <p:cNvSpPr txBox="1"/>
          <p:nvPr/>
        </p:nvSpPr>
        <p:spPr>
          <a:xfrm>
            <a:off x="702600" y="1833000"/>
            <a:ext cx="7738800" cy="147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061A1"/>
                </a:solidFill>
                <a:latin typeface="Roboto"/>
                <a:ea typeface="Roboto"/>
                <a:cs typeface="Roboto"/>
                <a:sym typeface="Roboto"/>
              </a:rPr>
              <a:t>Well there is a difference between a single parent who shares custody and has every other weekend off, and one who has their child 100% of the time. In that latter situation, dating is hard.</a:t>
            </a:r>
            <a:endParaRPr sz="2600"/>
          </a:p>
        </p:txBody>
      </p:sp>
      <p:sp>
        <p:nvSpPr>
          <p:cNvPr id="134" name="Google Shape;134;p24"/>
          <p:cNvSpPr txBox="1"/>
          <p:nvPr/>
        </p:nvSpPr>
        <p:spPr>
          <a:xfrm>
            <a:off x="7104475" y="4672000"/>
            <a:ext cx="1978200" cy="3849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SzPts val="1300"/>
              <a:buFont typeface="Roboto"/>
              <a:buChar char="-"/>
            </a:pPr>
            <a:r>
              <a:rPr lang="en-GB" sz="1300">
                <a:latin typeface="Roboto"/>
                <a:ea typeface="Roboto"/>
                <a:cs typeface="Roboto"/>
                <a:sym typeface="Roboto"/>
              </a:rPr>
              <a:t>Mumsnet user</a:t>
            </a:r>
            <a:endParaRPr sz="13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nvSpPr>
        <p:spPr>
          <a:xfrm>
            <a:off x="245775" y="122800"/>
            <a:ext cx="3579600" cy="3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highlight>
                  <a:srgbClr val="FFFFFF"/>
                </a:highlight>
                <a:latin typeface="Roboto"/>
                <a:ea typeface="Roboto"/>
                <a:cs typeface="Roboto"/>
                <a:sym typeface="Roboto"/>
              </a:rPr>
              <a:t>FINDING A NEW RELATIONSHIP</a:t>
            </a:r>
            <a:endParaRPr b="1" sz="900">
              <a:highlight>
                <a:srgbClr val="FFFFFF"/>
              </a:highlight>
              <a:latin typeface="Roboto"/>
              <a:ea typeface="Roboto"/>
              <a:cs typeface="Roboto"/>
              <a:sym typeface="Roboto"/>
            </a:endParaRPr>
          </a:p>
        </p:txBody>
      </p:sp>
      <p:pic>
        <p:nvPicPr>
          <p:cNvPr id="140" name="Google Shape;140;p25"/>
          <p:cNvPicPr preferRelativeResize="0"/>
          <p:nvPr/>
        </p:nvPicPr>
        <p:blipFill>
          <a:blip r:embed="rId3">
            <a:alphaModFix/>
          </a:blip>
          <a:stretch>
            <a:fillRect/>
          </a:stretch>
        </p:blipFill>
        <p:spPr>
          <a:xfrm>
            <a:off x="8360400" y="64513"/>
            <a:ext cx="660851" cy="526250"/>
          </a:xfrm>
          <a:prstGeom prst="rect">
            <a:avLst/>
          </a:prstGeom>
          <a:noFill/>
          <a:ln>
            <a:noFill/>
          </a:ln>
        </p:spPr>
      </p:pic>
      <p:sp>
        <p:nvSpPr>
          <p:cNvPr id="141" name="Google Shape;141;p25"/>
          <p:cNvSpPr txBox="1"/>
          <p:nvPr/>
        </p:nvSpPr>
        <p:spPr>
          <a:xfrm>
            <a:off x="1331100" y="4668000"/>
            <a:ext cx="6481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900">
                <a:latin typeface="Roboto Light"/>
                <a:ea typeface="Roboto Light"/>
                <a:cs typeface="Roboto Light"/>
                <a:sym typeface="Roboto Light"/>
              </a:rPr>
              <a:t>Q:</a:t>
            </a:r>
            <a:r>
              <a:rPr lang="en-GB" sz="900">
                <a:latin typeface="Roboto Light"/>
                <a:ea typeface="Roboto Light"/>
                <a:cs typeface="Roboto Light"/>
                <a:sym typeface="Roboto Light"/>
              </a:rPr>
              <a:t> Since your relationship with your child’s other parent ended, which of the following is closest to true for you? Please consider relationships that lasted more than three months when responding</a:t>
            </a:r>
            <a:endParaRPr sz="900">
              <a:latin typeface="Roboto Light"/>
              <a:ea typeface="Roboto Light"/>
              <a:cs typeface="Roboto Light"/>
              <a:sym typeface="Roboto Light"/>
            </a:endParaRPr>
          </a:p>
        </p:txBody>
      </p:sp>
      <p:sp>
        <p:nvSpPr>
          <p:cNvPr id="142" name="Google Shape;142;p25"/>
          <p:cNvSpPr txBox="1"/>
          <p:nvPr/>
        </p:nvSpPr>
        <p:spPr>
          <a:xfrm>
            <a:off x="5014250" y="647600"/>
            <a:ext cx="3708000" cy="365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200">
                <a:latin typeface="Roboto Light"/>
                <a:ea typeface="Roboto Light"/>
                <a:cs typeface="Roboto Light"/>
                <a:sym typeface="Roboto Light"/>
              </a:rPr>
              <a:t>On balance, single mums were more likely to say that their ex partner found a new relationship first (47%) than to say that they found a new relationship </a:t>
            </a:r>
            <a:r>
              <a:rPr lang="en-GB" sz="1200">
                <a:latin typeface="Roboto Light"/>
                <a:ea typeface="Roboto Light"/>
                <a:cs typeface="Roboto Light"/>
                <a:sym typeface="Roboto Light"/>
              </a:rPr>
              <a:t>before their ex (16%). </a:t>
            </a:r>
            <a:r>
              <a:rPr lang="en-GB" sz="1200">
                <a:latin typeface="Roboto Light"/>
                <a:ea typeface="Roboto Light"/>
                <a:cs typeface="Roboto Light"/>
                <a:sym typeface="Roboto Light"/>
              </a:rPr>
              <a:t>With a majority of respondents having sole custody or considered the resident parent, many suggested that this was because </a:t>
            </a:r>
            <a:r>
              <a:rPr b="1" lang="en-GB" sz="1200">
                <a:latin typeface="Roboto"/>
                <a:ea typeface="Roboto"/>
                <a:cs typeface="Roboto"/>
                <a:sym typeface="Roboto"/>
              </a:rPr>
              <a:t>their ex partner had more available time to commit to dating</a:t>
            </a:r>
            <a:r>
              <a:rPr lang="en-GB" sz="1200">
                <a:latin typeface="Roboto Light"/>
                <a:ea typeface="Roboto Light"/>
                <a:cs typeface="Roboto Light"/>
                <a:sym typeface="Roboto Light"/>
              </a:rPr>
              <a:t>.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rPr lang="en-GB" sz="1200">
                <a:latin typeface="Roboto Light"/>
                <a:ea typeface="Roboto Light"/>
                <a:cs typeface="Roboto Light"/>
                <a:sym typeface="Roboto Light"/>
              </a:rPr>
              <a:t>The </a:t>
            </a:r>
            <a:r>
              <a:rPr lang="en-GB" sz="1200">
                <a:latin typeface="Roboto Light"/>
                <a:ea typeface="Roboto Light"/>
                <a:cs typeface="Roboto Light"/>
                <a:sym typeface="Roboto Light"/>
              </a:rPr>
              <a:t>picture was</a:t>
            </a:r>
            <a:r>
              <a:rPr b="1" lang="en-GB" sz="1200">
                <a:latin typeface="Roboto"/>
                <a:ea typeface="Roboto"/>
                <a:cs typeface="Roboto"/>
                <a:sym typeface="Roboto"/>
              </a:rPr>
              <a:t> broadly even for those with a 50:50 custody arrangement</a:t>
            </a:r>
            <a:r>
              <a:rPr lang="en-GB" sz="1200">
                <a:latin typeface="Roboto Light"/>
                <a:ea typeface="Roboto Light"/>
                <a:cs typeface="Roboto Light"/>
                <a:sym typeface="Roboto Light"/>
              </a:rPr>
              <a:t>, where 33% indicating their ex found a new partner first and 35% saying they did.</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a:p>
            <a:pPr indent="0" lvl="0" marL="0" rtl="0" algn="l">
              <a:spcBef>
                <a:spcPts val="0"/>
              </a:spcBef>
              <a:spcAft>
                <a:spcPts val="0"/>
              </a:spcAft>
              <a:buNone/>
            </a:pPr>
            <a:r>
              <a:t/>
            </a:r>
            <a:endParaRPr sz="1200">
              <a:latin typeface="Roboto Light"/>
              <a:ea typeface="Roboto Light"/>
              <a:cs typeface="Roboto Light"/>
              <a:sym typeface="Roboto Light"/>
            </a:endParaRPr>
          </a:p>
        </p:txBody>
      </p:sp>
      <p:pic>
        <p:nvPicPr>
          <p:cNvPr id="143" name="Google Shape;143;p25" title="Chart"/>
          <p:cNvPicPr preferRelativeResize="0"/>
          <p:nvPr/>
        </p:nvPicPr>
        <p:blipFill>
          <a:blip r:embed="rId4">
            <a:alphaModFix/>
          </a:blip>
          <a:stretch>
            <a:fillRect/>
          </a:stretch>
        </p:blipFill>
        <p:spPr>
          <a:xfrm>
            <a:off x="152400" y="832900"/>
            <a:ext cx="4861851" cy="3006252"/>
          </a:xfrm>
          <a:prstGeom prst="rect">
            <a:avLst/>
          </a:prstGeom>
          <a:noFill/>
          <a:ln>
            <a:noFill/>
          </a:ln>
        </p:spPr>
      </p:pic>
      <p:sp>
        <p:nvSpPr>
          <p:cNvPr id="144" name="Google Shape;144;p25"/>
          <p:cNvSpPr/>
          <p:nvPr/>
        </p:nvSpPr>
        <p:spPr>
          <a:xfrm>
            <a:off x="5460925" y="3140300"/>
            <a:ext cx="3089700" cy="1157400"/>
          </a:xfrm>
          <a:prstGeom prst="wedgeRectCallout">
            <a:avLst>
              <a:gd fmla="val -59495" name="adj1"/>
              <a:gd fmla="val -38460" name="adj2"/>
            </a:avLst>
          </a:prstGeom>
          <a:solidFill>
            <a:srgbClr val="0061A1"/>
          </a:solidFill>
          <a:ln cap="flat" cmpd="sng" w="9525">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FFFFF"/>
                </a:solidFill>
                <a:latin typeface="Roboto"/>
                <a:ea typeface="Roboto"/>
                <a:cs typeface="Roboto"/>
                <a:sym typeface="Roboto"/>
              </a:rPr>
              <a:t>My priority is with my children and with every other weekend and one night every fortnight available, it’s very hard to date consistently. Whereas my ex husband has 80% more free time to do as he pleases</a:t>
            </a:r>
            <a:endParaRPr sz="1200">
              <a:solidFill>
                <a:srgbClr val="FFFFF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